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sf" ContentType="video/x-ms-as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668" r:id="rId2"/>
    <p:sldId id="785" r:id="rId3"/>
    <p:sldId id="791" r:id="rId4"/>
    <p:sldId id="786" r:id="rId5"/>
    <p:sldId id="788" r:id="rId6"/>
    <p:sldId id="787" r:id="rId7"/>
    <p:sldId id="757" r:id="rId8"/>
    <p:sldId id="732" r:id="rId9"/>
    <p:sldId id="733" r:id="rId10"/>
    <p:sldId id="762" r:id="rId11"/>
    <p:sldId id="768" r:id="rId12"/>
    <p:sldId id="769" r:id="rId13"/>
    <p:sldId id="752" r:id="rId14"/>
    <p:sldId id="753" r:id="rId15"/>
    <p:sldId id="794" r:id="rId16"/>
    <p:sldId id="795" r:id="rId17"/>
    <p:sldId id="755" r:id="rId18"/>
    <p:sldId id="796" r:id="rId19"/>
    <p:sldId id="797" r:id="rId20"/>
    <p:sldId id="798" r:id="rId21"/>
    <p:sldId id="789" r:id="rId22"/>
    <p:sldId id="793" r:id="rId23"/>
    <p:sldId id="27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16FF"/>
    <a:srgbClr val="66FF99"/>
    <a:srgbClr val="FBBE25"/>
    <a:srgbClr val="9C3022"/>
    <a:srgbClr val="FFFFFF"/>
    <a:srgbClr val="000000"/>
    <a:srgbClr val="FBD48D"/>
    <a:srgbClr val="0032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50" autoAdjust="0"/>
    <p:restoredTop sz="69318" autoAdjust="0"/>
  </p:normalViewPr>
  <p:slideViewPr>
    <p:cSldViewPr>
      <p:cViewPr varScale="1">
        <p:scale>
          <a:sx n="50" d="100"/>
          <a:sy n="50" d="100"/>
        </p:scale>
        <p:origin x="1788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40244D-0158-C440-B4C5-0CB9DAFB8089}" type="doc">
      <dgm:prSet loTypeId="urn:microsoft.com/office/officeart/2008/layout/BendingPictureCaption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087296-C83F-504E-8C8D-8E96DC0B69BD}">
      <dgm:prSet phldrT="[Text]"/>
      <dgm:spPr/>
      <dgm:t>
        <a:bodyPr/>
        <a:lstStyle/>
        <a:p>
          <a:r>
            <a:rPr lang="en-US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Vehicle</a:t>
          </a:r>
          <a:endParaRPr lang="en-US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271583-4DBE-614C-A7AB-928FA28ACA79}" type="parTrans" cxnId="{180ED37E-A456-E540-9C77-3CA7950B360B}">
      <dgm:prSet/>
      <dgm:spPr/>
      <dgm:t>
        <a:bodyPr/>
        <a:lstStyle/>
        <a:p>
          <a:endParaRPr lang="en-US"/>
        </a:p>
      </dgm:t>
    </dgm:pt>
    <dgm:pt modelId="{3B4D2D65-582C-CE41-90D8-6438A872AEAB}" type="sibTrans" cxnId="{180ED37E-A456-E540-9C77-3CA7950B360B}">
      <dgm:prSet/>
      <dgm:spPr/>
      <dgm:t>
        <a:bodyPr/>
        <a:lstStyle/>
        <a:p>
          <a:endParaRPr lang="en-US"/>
        </a:p>
      </dgm:t>
    </dgm:pt>
    <dgm:pt modelId="{7DE81EA8-5148-1C47-A768-06FC13B5E0A3}">
      <dgm:prSet phldrT="[Text]"/>
      <dgm:spPr>
        <a:solidFill>
          <a:srgbClr val="008000"/>
        </a:solidFill>
      </dgm:spPr>
      <dgm:t>
        <a:bodyPr/>
        <a:lstStyle/>
        <a:p>
          <a:r>
            <a:rPr lang="en-US" i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Pedestrian</a:t>
          </a:r>
          <a:endParaRPr lang="en-US" i="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2B6267-4BB6-8D4E-BDEB-D854F96D342E}" type="parTrans" cxnId="{836B41C9-E786-554E-A4A1-8C48FE8BC070}">
      <dgm:prSet/>
      <dgm:spPr/>
      <dgm:t>
        <a:bodyPr/>
        <a:lstStyle/>
        <a:p>
          <a:endParaRPr lang="en-US"/>
        </a:p>
      </dgm:t>
    </dgm:pt>
    <dgm:pt modelId="{61729C2B-B84A-A641-85DD-5B15517FE495}" type="sibTrans" cxnId="{836B41C9-E786-554E-A4A1-8C48FE8BC070}">
      <dgm:prSet/>
      <dgm:spPr/>
      <dgm:t>
        <a:bodyPr/>
        <a:lstStyle/>
        <a:p>
          <a:endParaRPr lang="en-US"/>
        </a:p>
      </dgm:t>
    </dgm:pt>
    <dgm:pt modelId="{DF807C64-AA26-474C-8C02-68EA02B0CEA9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Indoor</a:t>
          </a:r>
          <a:endParaRPr lang="en-US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2349B9-579A-214B-9632-BEADC24A3C96}" type="parTrans" cxnId="{9A19B5C3-F107-454B-A9B8-088B71F31583}">
      <dgm:prSet/>
      <dgm:spPr/>
      <dgm:t>
        <a:bodyPr/>
        <a:lstStyle/>
        <a:p>
          <a:endParaRPr lang="en-US"/>
        </a:p>
      </dgm:t>
    </dgm:pt>
    <dgm:pt modelId="{D0F3A39D-9B21-3448-A3E8-D4764640F5A9}" type="sibTrans" cxnId="{9A19B5C3-F107-454B-A9B8-088B71F31583}">
      <dgm:prSet/>
      <dgm:spPr/>
      <dgm:t>
        <a:bodyPr/>
        <a:lstStyle/>
        <a:p>
          <a:endParaRPr lang="en-US"/>
        </a:p>
      </dgm:t>
    </dgm:pt>
    <dgm:pt modelId="{A74AB07C-5440-6046-B479-65CFC66C91DF}" type="pres">
      <dgm:prSet presAssocID="{3A40244D-0158-C440-B4C5-0CB9DAFB808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7FE58B9-BBDA-D946-8C91-CC0CFE4D58FD}" type="pres">
      <dgm:prSet presAssocID="{E5087296-C83F-504E-8C8D-8E96DC0B69BD}" presName="composite" presStyleCnt="0"/>
      <dgm:spPr/>
    </dgm:pt>
    <dgm:pt modelId="{1B5A7E77-C206-2644-BD52-3D7D1ED4DE71}" type="pres">
      <dgm:prSet presAssocID="{E5087296-C83F-504E-8C8D-8E96DC0B69BD}" presName="rect1" presStyleLbl="b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33015C0-7DF8-7142-A98D-64E166679FAD}" type="pres">
      <dgm:prSet presAssocID="{E5087296-C83F-504E-8C8D-8E96DC0B69BD}" presName="wedgeRectCallout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F6B82E-8E98-3340-9243-6D86DB8EF108}" type="pres">
      <dgm:prSet presAssocID="{3B4D2D65-582C-CE41-90D8-6438A872AEAB}" presName="sibTrans" presStyleCnt="0"/>
      <dgm:spPr/>
    </dgm:pt>
    <dgm:pt modelId="{33EA4AF2-8416-A749-9E38-4D344E0C4BB0}" type="pres">
      <dgm:prSet presAssocID="{7DE81EA8-5148-1C47-A768-06FC13B5E0A3}" presName="composite" presStyleCnt="0"/>
      <dgm:spPr/>
    </dgm:pt>
    <dgm:pt modelId="{93C02C90-8FDA-9F48-A0E5-70C2AD9BCFFE}" type="pres">
      <dgm:prSet presAssocID="{7DE81EA8-5148-1C47-A768-06FC13B5E0A3}" presName="rect1" presStyleLbl="b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099BFDF-8F4E-5C41-ABC1-8326564073CB}" type="pres">
      <dgm:prSet presAssocID="{7DE81EA8-5148-1C47-A768-06FC13B5E0A3}" presName="wedgeRectCallout1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223F14-DF66-5046-85D8-9594213ADD3E}" type="pres">
      <dgm:prSet presAssocID="{61729C2B-B84A-A641-85DD-5B15517FE495}" presName="sibTrans" presStyleCnt="0"/>
      <dgm:spPr/>
    </dgm:pt>
    <dgm:pt modelId="{154142CF-9C39-C840-ABF6-FB1A1EF6334C}" type="pres">
      <dgm:prSet presAssocID="{DF807C64-AA26-474C-8C02-68EA02B0CEA9}" presName="composite" presStyleCnt="0"/>
      <dgm:spPr/>
    </dgm:pt>
    <dgm:pt modelId="{5CDB25CE-1CAF-2241-A785-7B1B89312A25}" type="pres">
      <dgm:prSet presAssocID="{DF807C64-AA26-474C-8C02-68EA02B0CEA9}" presName="rect1" presStyleLbl="b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0E3E4D8-16B2-7542-B4E2-7768F22DF19B}" type="pres">
      <dgm:prSet presAssocID="{DF807C64-AA26-474C-8C02-68EA02B0CEA9}" presName="wedgeRectCallout1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6B41C9-E786-554E-A4A1-8C48FE8BC070}" srcId="{3A40244D-0158-C440-B4C5-0CB9DAFB8089}" destId="{7DE81EA8-5148-1C47-A768-06FC13B5E0A3}" srcOrd="1" destOrd="0" parTransId="{672B6267-4BB6-8D4E-BDEB-D854F96D342E}" sibTransId="{61729C2B-B84A-A641-85DD-5B15517FE495}"/>
    <dgm:cxn modelId="{E37907D5-88FA-D749-82CC-53BD9C93DB3F}" type="presOf" srcId="{3A40244D-0158-C440-B4C5-0CB9DAFB8089}" destId="{A74AB07C-5440-6046-B479-65CFC66C91DF}" srcOrd="0" destOrd="0" presId="urn:microsoft.com/office/officeart/2008/layout/BendingPictureCaptionList"/>
    <dgm:cxn modelId="{5E62EF87-DA04-F94B-B590-1EC1DC99216D}" type="presOf" srcId="{E5087296-C83F-504E-8C8D-8E96DC0B69BD}" destId="{533015C0-7DF8-7142-A98D-64E166679FAD}" srcOrd="0" destOrd="0" presId="urn:microsoft.com/office/officeart/2008/layout/BendingPictureCaptionList"/>
    <dgm:cxn modelId="{6F075EAE-4CE1-0043-BC29-3B36BBFC2C7A}" type="presOf" srcId="{7DE81EA8-5148-1C47-A768-06FC13B5E0A3}" destId="{7099BFDF-8F4E-5C41-ABC1-8326564073CB}" srcOrd="0" destOrd="0" presId="urn:microsoft.com/office/officeart/2008/layout/BendingPictureCaptionList"/>
    <dgm:cxn modelId="{9A19B5C3-F107-454B-A9B8-088B71F31583}" srcId="{3A40244D-0158-C440-B4C5-0CB9DAFB8089}" destId="{DF807C64-AA26-474C-8C02-68EA02B0CEA9}" srcOrd="2" destOrd="0" parTransId="{322349B9-579A-214B-9632-BEADC24A3C96}" sibTransId="{D0F3A39D-9B21-3448-A3E8-D4764640F5A9}"/>
    <dgm:cxn modelId="{180ED37E-A456-E540-9C77-3CA7950B360B}" srcId="{3A40244D-0158-C440-B4C5-0CB9DAFB8089}" destId="{E5087296-C83F-504E-8C8D-8E96DC0B69BD}" srcOrd="0" destOrd="0" parTransId="{FA271583-4DBE-614C-A7AB-928FA28ACA79}" sibTransId="{3B4D2D65-582C-CE41-90D8-6438A872AEAB}"/>
    <dgm:cxn modelId="{11C31EE8-2500-EE42-A91B-49670DC626CB}" type="presOf" srcId="{DF807C64-AA26-474C-8C02-68EA02B0CEA9}" destId="{50E3E4D8-16B2-7542-B4E2-7768F22DF19B}" srcOrd="0" destOrd="0" presId="urn:microsoft.com/office/officeart/2008/layout/BendingPictureCaptionList"/>
    <dgm:cxn modelId="{1C3CF4E3-EEAC-7E43-A395-F1C338EB4569}" type="presParOf" srcId="{A74AB07C-5440-6046-B479-65CFC66C91DF}" destId="{67FE58B9-BBDA-D946-8C91-CC0CFE4D58FD}" srcOrd="0" destOrd="0" presId="urn:microsoft.com/office/officeart/2008/layout/BendingPictureCaptionList"/>
    <dgm:cxn modelId="{31B8E3A8-53DA-EB46-8782-04602C56B7A4}" type="presParOf" srcId="{67FE58B9-BBDA-D946-8C91-CC0CFE4D58FD}" destId="{1B5A7E77-C206-2644-BD52-3D7D1ED4DE71}" srcOrd="0" destOrd="0" presId="urn:microsoft.com/office/officeart/2008/layout/BendingPictureCaptionList"/>
    <dgm:cxn modelId="{A90FBD2A-D157-A04C-88E8-A6C959183F2B}" type="presParOf" srcId="{67FE58B9-BBDA-D946-8C91-CC0CFE4D58FD}" destId="{533015C0-7DF8-7142-A98D-64E166679FAD}" srcOrd="1" destOrd="0" presId="urn:microsoft.com/office/officeart/2008/layout/BendingPictureCaptionList"/>
    <dgm:cxn modelId="{27FAE610-1FCF-344A-80D4-AF989D6C1301}" type="presParOf" srcId="{A74AB07C-5440-6046-B479-65CFC66C91DF}" destId="{F5F6B82E-8E98-3340-9243-6D86DB8EF108}" srcOrd="1" destOrd="0" presId="urn:microsoft.com/office/officeart/2008/layout/BendingPictureCaptionList"/>
    <dgm:cxn modelId="{219EA3B2-D1BD-E447-8660-0D5B42DFB323}" type="presParOf" srcId="{A74AB07C-5440-6046-B479-65CFC66C91DF}" destId="{33EA4AF2-8416-A749-9E38-4D344E0C4BB0}" srcOrd="2" destOrd="0" presId="urn:microsoft.com/office/officeart/2008/layout/BendingPictureCaptionList"/>
    <dgm:cxn modelId="{F63313C0-8003-F946-A56F-7082606641F0}" type="presParOf" srcId="{33EA4AF2-8416-A749-9E38-4D344E0C4BB0}" destId="{93C02C90-8FDA-9F48-A0E5-70C2AD9BCFFE}" srcOrd="0" destOrd="0" presId="urn:microsoft.com/office/officeart/2008/layout/BendingPictureCaptionList"/>
    <dgm:cxn modelId="{5653705D-F1FF-D24C-BE57-3507CCEAA4DD}" type="presParOf" srcId="{33EA4AF2-8416-A749-9E38-4D344E0C4BB0}" destId="{7099BFDF-8F4E-5C41-ABC1-8326564073CB}" srcOrd="1" destOrd="0" presId="urn:microsoft.com/office/officeart/2008/layout/BendingPictureCaptionList"/>
    <dgm:cxn modelId="{97608F7D-D52E-4B41-ADBC-F72B349E2B91}" type="presParOf" srcId="{A74AB07C-5440-6046-B479-65CFC66C91DF}" destId="{36223F14-DF66-5046-85D8-9594213ADD3E}" srcOrd="3" destOrd="0" presId="urn:microsoft.com/office/officeart/2008/layout/BendingPictureCaptionList"/>
    <dgm:cxn modelId="{8515626C-27C4-EE40-BB03-918FE9AB1138}" type="presParOf" srcId="{A74AB07C-5440-6046-B479-65CFC66C91DF}" destId="{154142CF-9C39-C840-ABF6-FB1A1EF6334C}" srcOrd="4" destOrd="0" presId="urn:microsoft.com/office/officeart/2008/layout/BendingPictureCaptionList"/>
    <dgm:cxn modelId="{8F5F5533-32D6-B64F-9EE3-D81F073778DC}" type="presParOf" srcId="{154142CF-9C39-C840-ABF6-FB1A1EF6334C}" destId="{5CDB25CE-1CAF-2241-A785-7B1B89312A25}" srcOrd="0" destOrd="0" presId="urn:microsoft.com/office/officeart/2008/layout/BendingPictureCaptionList"/>
    <dgm:cxn modelId="{13F52D8E-ACD5-264A-BCF3-A96325AD0022}" type="presParOf" srcId="{154142CF-9C39-C840-ABF6-FB1A1EF6334C}" destId="{50E3E4D8-16B2-7542-B4E2-7768F22DF19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5A7E77-C206-2644-BD52-3D7D1ED4DE71}">
      <dsp:nvSpPr>
        <dsp:cNvPr id="0" name=""/>
        <dsp:cNvSpPr/>
      </dsp:nvSpPr>
      <dsp:spPr>
        <a:xfrm>
          <a:off x="0" y="1210469"/>
          <a:ext cx="2714624" cy="217170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33015C0-7DF8-7142-A98D-64E166679FAD}">
      <dsp:nvSpPr>
        <dsp:cNvPr id="0" name=""/>
        <dsp:cNvSpPr/>
      </dsp:nvSpPr>
      <dsp:spPr>
        <a:xfrm>
          <a:off x="244316" y="3164999"/>
          <a:ext cx="2416016" cy="760094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Vehicle</a:t>
          </a:r>
          <a:endParaRPr lang="en-US" sz="3500" kern="12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4316" y="3164999"/>
        <a:ext cx="2416016" cy="760094"/>
      </dsp:txXfrm>
    </dsp:sp>
    <dsp:sp modelId="{93C02C90-8FDA-9F48-A0E5-70C2AD9BCFFE}">
      <dsp:nvSpPr>
        <dsp:cNvPr id="0" name=""/>
        <dsp:cNvSpPr/>
      </dsp:nvSpPr>
      <dsp:spPr>
        <a:xfrm>
          <a:off x="2986087" y="1210469"/>
          <a:ext cx="2714624" cy="217170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099BFDF-8F4E-5C41-ABC1-8326564073CB}">
      <dsp:nvSpPr>
        <dsp:cNvPr id="0" name=""/>
        <dsp:cNvSpPr/>
      </dsp:nvSpPr>
      <dsp:spPr>
        <a:xfrm>
          <a:off x="3230403" y="3164999"/>
          <a:ext cx="2416016" cy="760094"/>
        </a:xfrm>
        <a:prstGeom prst="wedgeRectCallout">
          <a:avLst>
            <a:gd name="adj1" fmla="val 20250"/>
            <a:gd name="adj2" fmla="val -607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i="0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Pedestrian</a:t>
          </a:r>
          <a:endParaRPr lang="en-US" sz="3500" i="0" kern="120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30403" y="3164999"/>
        <a:ext cx="2416016" cy="760094"/>
      </dsp:txXfrm>
    </dsp:sp>
    <dsp:sp modelId="{5CDB25CE-1CAF-2241-A785-7B1B89312A25}">
      <dsp:nvSpPr>
        <dsp:cNvPr id="0" name=""/>
        <dsp:cNvSpPr/>
      </dsp:nvSpPr>
      <dsp:spPr>
        <a:xfrm>
          <a:off x="5972175" y="1210469"/>
          <a:ext cx="2714624" cy="217170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0E3E4D8-16B2-7542-B4E2-7768F22DF19B}">
      <dsp:nvSpPr>
        <dsp:cNvPr id="0" name=""/>
        <dsp:cNvSpPr/>
      </dsp:nvSpPr>
      <dsp:spPr>
        <a:xfrm>
          <a:off x="6216491" y="3164998"/>
          <a:ext cx="2416016" cy="760094"/>
        </a:xfrm>
        <a:prstGeom prst="wedgeRectCallout">
          <a:avLst>
            <a:gd name="adj1" fmla="val 20250"/>
            <a:gd name="adj2" fmla="val -6070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Indoor</a:t>
          </a:r>
          <a:endParaRPr lang="en-US" sz="3500" kern="120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216491" y="3164998"/>
        <a:ext cx="2416016" cy="7600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46BF8-AB3F-46F5-976A-C51634CC2669}" type="datetimeFigureOut">
              <a:rPr lang="en-US" smtClean="0"/>
              <a:pPr/>
              <a:t>8/27/2015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25232C-3B1C-411F-9CE2-D45B585D8F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08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agenda of talk: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Background of </a:t>
            </a:r>
            <a:r>
              <a:rPr lang="en-US" baseline="0" dirty="0" err="1" smtClean="0"/>
              <a:t>InvenSense</a:t>
            </a:r>
            <a:r>
              <a:rPr lang="en-US" baseline="0" dirty="0" smtClean="0"/>
              <a:t> and the Canada division located in Calgary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State of navigation &amp; location products today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Next generation embedded navigation products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5232C-3B1C-411F-9CE2-D45B585D8F7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18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Focus on products bullet and revenue growth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5232C-3B1C-411F-9CE2-D45B585D8F7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220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23B7D-F233-4EC6-9E07-38EB76C46A0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17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All</a:t>
            </a:r>
            <a:r>
              <a:rPr lang="en-CA" baseline="0" dirty="0" smtClean="0"/>
              <a:t> the big names in customers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5232C-3B1C-411F-9CE2-D45B585D8F7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60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Lots of cool applications, Calgary team is</a:t>
            </a:r>
            <a:r>
              <a:rPr lang="en-CA" baseline="0" dirty="0" smtClean="0"/>
              <a:t> the best inertial navigation team in the world looking to enable mainstream next generation location based services, such as indoor location.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5232C-3B1C-411F-9CE2-D45B585D8F7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62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Transition, from best sensor hardware to software and system integration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5232C-3B1C-411F-9CE2-D45B585D8F7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46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23B7D-F233-4EC6-9E07-38EB76C46A0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08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5232C-3B1C-411F-9CE2-D45B585D8F7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32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8380" y="4572000"/>
            <a:ext cx="6858000" cy="70802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4233" y="5334000"/>
            <a:ext cx="5396753" cy="533400"/>
          </a:xfrm>
        </p:spPr>
        <p:txBody>
          <a:bodyPr>
            <a:normAutofit/>
          </a:bodyPr>
          <a:lstStyle>
            <a:lvl1pPr marL="0" indent="0" algn="l">
              <a:buNone/>
              <a:defRPr sz="2400" i="1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Footer Placeholder 7"/>
          <p:cNvSpPr txBox="1">
            <a:spLocks/>
          </p:cNvSpPr>
          <p:nvPr userDrawn="1"/>
        </p:nvSpPr>
        <p:spPr>
          <a:xfrm>
            <a:off x="3124200" y="6667500"/>
            <a:ext cx="2895600" cy="1238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chemeClr val="bg2">
                    <a:lumMod val="75000"/>
                  </a:schemeClr>
                </a:solidFill>
              </a:rPr>
              <a:t>InvenSense Inc. Company Confidential</a:t>
            </a:r>
            <a:endParaRPr lang="en-US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889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90600"/>
            <a:ext cx="5111750" cy="5135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62200"/>
            <a:ext cx="3008313" cy="37639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010400" y="6623050"/>
            <a:ext cx="2133600" cy="196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3B033-3097-4B0A-8363-9DC1257E7F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10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14861"/>
            <a:ext cx="587057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0200" y="381000"/>
            <a:ext cx="5870576" cy="4191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181599"/>
            <a:ext cx="587057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010400" y="6623050"/>
            <a:ext cx="2133600" cy="196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3B033-3097-4B0A-8363-9DC1257E7F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75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010400" y="6623050"/>
            <a:ext cx="2133600" cy="196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3B033-3097-4B0A-8363-9DC1257E7F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47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Footer Placeholder 7"/>
          <p:cNvSpPr txBox="1">
            <a:spLocks/>
          </p:cNvSpPr>
          <p:nvPr userDrawn="1"/>
        </p:nvSpPr>
        <p:spPr>
          <a:xfrm>
            <a:off x="3124200" y="6638925"/>
            <a:ext cx="2895600" cy="1238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chemeClr val="bg2"/>
                </a:solidFill>
              </a:rPr>
              <a:t>InvenSense Inc. Company Confidential</a:t>
            </a:r>
            <a:endParaRPr lang="en-US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27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14600"/>
            <a:ext cx="8839200" cy="144780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6200" y="6477000"/>
            <a:ext cx="2133600" cy="196850"/>
          </a:xfrm>
        </p:spPr>
        <p:txBody>
          <a:bodyPr/>
          <a:lstStyle>
            <a:lvl1pPr algn="l">
              <a:defRPr/>
            </a:lvl1pPr>
          </a:lstStyle>
          <a:p>
            <a:fld id="{EDA3B033-3097-4B0A-8363-9DC1257E7F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935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135563"/>
          </a:xfrm>
        </p:spPr>
        <p:txBody>
          <a:bodyPr/>
          <a:lstStyle>
            <a:lvl1pPr>
              <a:lnSpc>
                <a:spcPct val="90000"/>
              </a:lnSpc>
              <a:defRPr sz="2800">
                <a:latin typeface="Arial" pitchFamily="34" charset="0"/>
                <a:cs typeface="Arial" pitchFamily="34" charset="0"/>
              </a:defRPr>
            </a:lvl1pPr>
            <a:lvl2pPr>
              <a:lnSpc>
                <a:spcPct val="90000"/>
              </a:lnSpc>
              <a:defRPr sz="2400">
                <a:latin typeface="Arial" pitchFamily="34" charset="0"/>
                <a:cs typeface="Arial" pitchFamily="34" charset="0"/>
              </a:defRPr>
            </a:lvl2pPr>
            <a:lvl3pPr>
              <a:lnSpc>
                <a:spcPct val="90000"/>
              </a:lnSpc>
              <a:defRPr sz="2000">
                <a:latin typeface="Arial" pitchFamily="34" charset="0"/>
                <a:cs typeface="Arial" pitchFamily="34" charset="0"/>
              </a:defRPr>
            </a:lvl3pPr>
            <a:lvl4pPr>
              <a:lnSpc>
                <a:spcPct val="90000"/>
              </a:lnSpc>
              <a:defRPr sz="1800">
                <a:latin typeface="Arial" pitchFamily="34" charset="0"/>
                <a:cs typeface="Arial" pitchFamily="34" charset="0"/>
              </a:defRPr>
            </a:lvl4pPr>
            <a:lvl5pPr>
              <a:lnSpc>
                <a:spcPct val="90000"/>
              </a:lnSpc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010400" y="6623050"/>
            <a:ext cx="2133600" cy="196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3B033-3097-4B0A-8363-9DC1257E7F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277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3B033-3097-4B0A-8363-9DC1257E7F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 txBox="1">
            <a:spLocks/>
          </p:cNvSpPr>
          <p:nvPr userDrawn="1"/>
        </p:nvSpPr>
        <p:spPr>
          <a:xfrm>
            <a:off x="3124200" y="6667500"/>
            <a:ext cx="2895600" cy="1238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chemeClr val="bg2">
                    <a:lumMod val="75000"/>
                  </a:schemeClr>
                </a:solidFill>
              </a:rPr>
              <a:t>InvenSense Inc. Company Confidential</a:t>
            </a:r>
            <a:endParaRPr lang="en-US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469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i="1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010400" y="6623050"/>
            <a:ext cx="2133600" cy="196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3B033-3097-4B0A-8363-9DC1257E7F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81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191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4191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010400" y="6623050"/>
            <a:ext cx="2133600" cy="196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3B033-3097-4B0A-8363-9DC1257E7F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84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4192588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706562"/>
            <a:ext cx="4192588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066800"/>
            <a:ext cx="4194175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06562"/>
            <a:ext cx="4194175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010400" y="6623050"/>
            <a:ext cx="2133600" cy="196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3B033-3097-4B0A-8363-9DC1257E7F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82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010400" y="6623050"/>
            <a:ext cx="2133600" cy="196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3B033-3097-4B0A-8363-9DC1257E7F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015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010400" y="6623050"/>
            <a:ext cx="2133600" cy="196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3B033-3097-4B0A-8363-9DC1257E7F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23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0"/>
            <a:ext cx="7467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1"/>
            <a:ext cx="8686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7"/>
          <p:cNvSpPr txBox="1">
            <a:spLocks/>
          </p:cNvSpPr>
          <p:nvPr userDrawn="1"/>
        </p:nvSpPr>
        <p:spPr>
          <a:xfrm>
            <a:off x="3124200" y="6667500"/>
            <a:ext cx="2895600" cy="1238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>
                <a:solidFill>
                  <a:schemeClr val="bg2">
                    <a:lumMod val="75000"/>
                  </a:schemeClr>
                </a:solidFill>
              </a:rPr>
              <a:t>InvenSense Inc. Company Confidential</a:t>
            </a:r>
            <a:endParaRPr lang="en-US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010400" y="6623050"/>
            <a:ext cx="2133600" cy="196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3B033-3097-4B0A-8363-9DC1257E7F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 rot="19722934">
            <a:off x="959515" y="3370689"/>
            <a:ext cx="6987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2">
                    <a:lumMod val="85000"/>
                    <a:alpha val="0"/>
                  </a:schemeClr>
                </a:solidFill>
              </a:rPr>
              <a:t>For  Internal</a:t>
            </a:r>
            <a:r>
              <a:rPr lang="en-US" sz="4000" baseline="0" dirty="0" smtClean="0">
                <a:solidFill>
                  <a:schemeClr val="bg2">
                    <a:lumMod val="85000"/>
                    <a:alpha val="0"/>
                  </a:schemeClr>
                </a:solidFill>
              </a:rPr>
              <a:t> Use Only</a:t>
            </a:r>
            <a:endParaRPr lang="en-US" sz="4000" dirty="0">
              <a:solidFill>
                <a:schemeClr val="bg2">
                  <a:lumMod val="85000"/>
                  <a:alpha val="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6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60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000" b="1" kern="1200" spc="20" baseline="0">
          <a:solidFill>
            <a:srgbClr val="00325B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sf"/><Relationship Id="rId1" Type="http://schemas.microsoft.com/office/2007/relationships/media" Target="../media/media1.asf"/><Relationship Id="rId4" Type="http://schemas.openxmlformats.org/officeDocument/2006/relationships/image" Target="../media/image10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asf"/><Relationship Id="rId1" Type="http://schemas.microsoft.com/office/2007/relationships/media" Target="../media/media2.asf"/><Relationship Id="rId4" Type="http://schemas.openxmlformats.org/officeDocument/2006/relationships/image" Target="../media/image10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hyperlink" Target="https://www.google.com/url?sa=i&amp;rct=j&amp;q=&amp;esrc=s&amp;source=images&amp;cd=&amp;cad=rja&amp;uact=8&amp;ved=0CAcQjRw&amp;url=https://play.google.com/store/devices/details/ASUS_ZenWatch?id=asus_zen_watch_leather_tan&amp;ei=sgi_VL2EL8yZyASA24LgAQ&amp;bvm=bv.83829542,d.aWw&amp;psig=AFQjCNETJ0ZeKbWQhHu6N0rjla27bvukOA&amp;ust=142189215295627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hyperlink" Target="mailto:cgoodall@invensense.com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hyperlink" Target="http://www.google.com/url?sa=i&amp;source=images&amp;cd=&amp;cad=rja&amp;docid=elVeFNX0-i8KmM&amp;tbnid=IfrfO7kNo-_lIM:&amp;ved=0CAgQjRwwAA&amp;url=http://www.engadget.com/2010/12/10/motorolas-new-logo-its-red/&amp;ei=KBNGUvn4DunEyQGvhYGYCg&amp;psig=AFQjCNFQHPqBPsUTF5d-jAa5hS80j4XpkA&amp;ust=1380410536288194" TargetMode="External"/><Relationship Id="rId39" Type="http://schemas.openxmlformats.org/officeDocument/2006/relationships/image" Target="../media/image42.jpeg"/><Relationship Id="rId21" Type="http://schemas.openxmlformats.org/officeDocument/2006/relationships/image" Target="../media/image29.jpeg"/><Relationship Id="rId34" Type="http://schemas.openxmlformats.org/officeDocument/2006/relationships/image" Target="../media/image37.jpeg"/><Relationship Id="rId42" Type="http://schemas.openxmlformats.org/officeDocument/2006/relationships/image" Target="../media/image45.jpeg"/><Relationship Id="rId47" Type="http://schemas.openxmlformats.org/officeDocument/2006/relationships/image" Target="../media/image50.jpeg"/><Relationship Id="rId50" Type="http://schemas.openxmlformats.org/officeDocument/2006/relationships/image" Target="../media/image52.jpeg"/><Relationship Id="rId55" Type="http://schemas.openxmlformats.org/officeDocument/2006/relationships/hyperlink" Target="http://www.google.com/url?sa=i&amp;rct=j&amp;q=&amp;esrc=s&amp;source=images&amp;cd=&amp;cad=rja&amp;uact=8&amp;docid=ZDl6u_WUES_7OM&amp;tbnid=Y8WRHauBOENgGM:&amp;ved=0CAUQjRw&amp;url=http://www.viralnova.com/company-name-meanings/nokia-logo/&amp;ei=JN_XU4qGE-T7iwL38YCwCw&amp;bvm=bv.71954034,d.cGU&amp;psig=AFQjCNF2LWZE82LHSab7Vce2P9DsM7O20A&amp;ust=1406742690472785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jpeg"/><Relationship Id="rId29" Type="http://schemas.openxmlformats.org/officeDocument/2006/relationships/hyperlink" Target="http://www.google.com/url?sa=i&amp;source=images&amp;cd=&amp;cad=rja&amp;docid=nHQ1k0tjkzBwtM&amp;tbnid=AtB7f8xcFX2hjM:&amp;ved=0CAgQjRwwAA&amp;url=http://solutions.us.fujitsu.com/internal/Fujitsu_Logos/&amp;ei=kxNGUpmgH4_OyAGszoCgBw&amp;psig=AFQjCNHhMRKr3hIwyY77JdM8Vdu5ER988w&amp;ust=1380410643566738" TargetMode="External"/><Relationship Id="rId11" Type="http://schemas.openxmlformats.org/officeDocument/2006/relationships/image" Target="../media/image20.png"/><Relationship Id="rId24" Type="http://schemas.openxmlformats.org/officeDocument/2006/relationships/hyperlink" Target="http://www.google.com/url?sa=i&amp;source=images&amp;cd=&amp;cad=rja&amp;docid=NFdMc1i6hYikFM&amp;tbnid=IJG5XqBC0H_o8M:&amp;ved=0CAgQjRwwAA&amp;url=http://www.gadgetsmagazine.com.ph/news/blackberry-rolls-out-blackberry-expert-centers-in-the-country.html&amp;ei=fBJGUvqAF7OMyAHrzIDQBA&amp;psig=AFQjCNF8qrt7lZobgyB6s4SeGN0COdjPMQ&amp;ust=1380410364427648" TargetMode="External"/><Relationship Id="rId32" Type="http://schemas.openxmlformats.org/officeDocument/2006/relationships/image" Target="../media/image35.jpeg"/><Relationship Id="rId37" Type="http://schemas.openxmlformats.org/officeDocument/2006/relationships/image" Target="../media/image40.jpeg"/><Relationship Id="rId40" Type="http://schemas.openxmlformats.org/officeDocument/2006/relationships/image" Target="../media/image43.jpeg"/><Relationship Id="rId45" Type="http://schemas.openxmlformats.org/officeDocument/2006/relationships/image" Target="../media/image48.png"/><Relationship Id="rId53" Type="http://schemas.openxmlformats.org/officeDocument/2006/relationships/image" Target="../media/image55.jpeg"/><Relationship Id="rId58" Type="http://schemas.openxmlformats.org/officeDocument/2006/relationships/image" Target="../media/image59.jpeg"/><Relationship Id="rId5" Type="http://schemas.openxmlformats.org/officeDocument/2006/relationships/image" Target="../media/image14.jpeg"/><Relationship Id="rId19" Type="http://schemas.openxmlformats.org/officeDocument/2006/relationships/image" Target="../media/image28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hyperlink" Target="http://www.google.com/url?sa=i&amp;source=images&amp;cd=&amp;cad=rja&amp;docid=Hy0tI9NjRzOnXM&amp;tbnid=2rGVMgoTrvfqZM:&amp;ved=0CAgQjRwwAA&amp;url=http://www.bbkhk.com/&amp;ei=HRJGUqrHHOjUyQHDrICwBA&amp;psig=AFQjCNH1xRCsFmP3IeslLCvHyZ3u3eKVBQ&amp;ust=1380410269514079" TargetMode="External"/><Relationship Id="rId27" Type="http://schemas.openxmlformats.org/officeDocument/2006/relationships/image" Target="../media/image32.jpeg"/><Relationship Id="rId30" Type="http://schemas.openxmlformats.org/officeDocument/2006/relationships/image" Target="../media/image34.jpeg"/><Relationship Id="rId35" Type="http://schemas.openxmlformats.org/officeDocument/2006/relationships/image" Target="../media/image38.png"/><Relationship Id="rId43" Type="http://schemas.openxmlformats.org/officeDocument/2006/relationships/image" Target="../media/image46.jpeg"/><Relationship Id="rId48" Type="http://schemas.openxmlformats.org/officeDocument/2006/relationships/hyperlink" Target="https://www.google.com/imgres?imgurl&amp;imgrefurl=http://www.microsoft.com/about/corporatecitizenship/en-us/community-tools/nonprofittoolkit/get-files/&amp;h=0&amp;w=0&amp;tbnid=61X4Z6JdLr6e0M&amp;zoom=1&amp;tbnh=136&amp;tbnw=370&amp;docid=G1kcwVfej8rejM&amp;tbm=isch&amp;ei=edrXU7HuOsq3igKQoYGgBg&amp;ved=0CAIQsCUoAA" TargetMode="External"/><Relationship Id="rId56" Type="http://schemas.openxmlformats.org/officeDocument/2006/relationships/image" Target="../media/image57.jpeg"/><Relationship Id="rId8" Type="http://schemas.openxmlformats.org/officeDocument/2006/relationships/image" Target="../media/image17.png"/><Relationship Id="rId51" Type="http://schemas.openxmlformats.org/officeDocument/2006/relationships/image" Target="../media/image53.jpeg"/><Relationship Id="rId3" Type="http://schemas.openxmlformats.org/officeDocument/2006/relationships/image" Target="../media/image12.pn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5" Type="http://schemas.openxmlformats.org/officeDocument/2006/relationships/image" Target="../media/image31.jpeg"/><Relationship Id="rId33" Type="http://schemas.openxmlformats.org/officeDocument/2006/relationships/image" Target="../media/image36.jpeg"/><Relationship Id="rId38" Type="http://schemas.openxmlformats.org/officeDocument/2006/relationships/image" Target="../media/image41.jpeg"/><Relationship Id="rId46" Type="http://schemas.openxmlformats.org/officeDocument/2006/relationships/image" Target="../media/image49.gif"/><Relationship Id="rId20" Type="http://schemas.openxmlformats.org/officeDocument/2006/relationships/hyperlink" Target="http://www.google.com/url?sa=i&amp;source=images&amp;cd=&amp;cad=rja&amp;docid=eiB01kbVnkjXaM&amp;tbnid=0mPMBe5mMuzD7M:&amp;ved=0CAgQjRwwAA&amp;url=http://ausdroid.net/2013/08/08/oppo-n-lens-render-leaks-shows-off-a-buddying-camerasmartphone-hybrid/&amp;ei=lxFGUvCoD4-qyQHY4oDwAw&amp;psig=AFQjCNHyh4-kQsYy6dc4huR34S5Kl7HOSg&amp;ust=1380410135318036" TargetMode="External"/><Relationship Id="rId41" Type="http://schemas.openxmlformats.org/officeDocument/2006/relationships/image" Target="../media/image44.jpeg"/><Relationship Id="rId54" Type="http://schemas.openxmlformats.org/officeDocument/2006/relationships/image" Target="../media/image5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15" Type="http://schemas.openxmlformats.org/officeDocument/2006/relationships/image" Target="../media/image24.png"/><Relationship Id="rId23" Type="http://schemas.openxmlformats.org/officeDocument/2006/relationships/image" Target="../media/image30.jpeg"/><Relationship Id="rId28" Type="http://schemas.openxmlformats.org/officeDocument/2006/relationships/image" Target="../media/image33.png"/><Relationship Id="rId36" Type="http://schemas.openxmlformats.org/officeDocument/2006/relationships/image" Target="../media/image39.jpeg"/><Relationship Id="rId49" Type="http://schemas.openxmlformats.org/officeDocument/2006/relationships/image" Target="../media/image51.jpeg"/><Relationship Id="rId57" Type="http://schemas.openxmlformats.org/officeDocument/2006/relationships/image" Target="../media/image58.jpeg"/><Relationship Id="rId10" Type="http://schemas.openxmlformats.org/officeDocument/2006/relationships/image" Target="../media/image19.png"/><Relationship Id="rId31" Type="http://schemas.openxmlformats.org/officeDocument/2006/relationships/hyperlink" Target="http://www.google.com/url?sa=i&amp;source=images&amp;cd=&amp;cad=rja&amp;docid=mhBhSQXhuy1ElM&amp;tbnid=1sz9mP0QCNHflM:&amp;ved=0CAgQjRwwAA&amp;url=http://www.blasers.co.za/index.php/products&amp;ei=CRRGUtaQGLLlyAHQ2YDoDQ&amp;psig=AFQjCNHSswWQpeY1MLp3eXg99T-AvUHs8w&amp;ust=1380410761444314" TargetMode="External"/><Relationship Id="rId44" Type="http://schemas.openxmlformats.org/officeDocument/2006/relationships/image" Target="../media/image47.gif"/><Relationship Id="rId52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microsoft.com/office/2007/relationships/hdphoto" Target="../media/hdphoto3.wdp"/><Relationship Id="rId18" Type="http://schemas.openxmlformats.org/officeDocument/2006/relationships/image" Target="../media/image71.png"/><Relationship Id="rId26" Type="http://schemas.openxmlformats.org/officeDocument/2006/relationships/image" Target="../media/image76.jpeg"/><Relationship Id="rId3" Type="http://schemas.openxmlformats.org/officeDocument/2006/relationships/image" Target="../media/image60.png"/><Relationship Id="rId21" Type="http://schemas.openxmlformats.org/officeDocument/2006/relationships/image" Target="../media/image73.png"/><Relationship Id="rId7" Type="http://schemas.microsoft.com/office/2007/relationships/hdphoto" Target="../media/hdphoto1.wdp"/><Relationship Id="rId12" Type="http://schemas.openxmlformats.org/officeDocument/2006/relationships/image" Target="../media/image67.png"/><Relationship Id="rId17" Type="http://schemas.openxmlformats.org/officeDocument/2006/relationships/image" Target="../media/image70.gif"/><Relationship Id="rId25" Type="http://schemas.microsoft.com/office/2007/relationships/hdphoto" Target="../media/hdphoto7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9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24" Type="http://schemas.openxmlformats.org/officeDocument/2006/relationships/image" Target="../media/image75.png"/><Relationship Id="rId5" Type="http://schemas.openxmlformats.org/officeDocument/2006/relationships/image" Target="../media/image62.jpeg"/><Relationship Id="rId15" Type="http://schemas.microsoft.com/office/2007/relationships/hdphoto" Target="../media/hdphoto4.wdp"/><Relationship Id="rId23" Type="http://schemas.microsoft.com/office/2007/relationships/hdphoto" Target="../media/hdphoto6.wdp"/><Relationship Id="rId10" Type="http://schemas.openxmlformats.org/officeDocument/2006/relationships/image" Target="../media/image65.png"/><Relationship Id="rId19" Type="http://schemas.microsoft.com/office/2007/relationships/hdphoto" Target="../media/hdphoto5.wdp"/><Relationship Id="rId4" Type="http://schemas.openxmlformats.org/officeDocument/2006/relationships/image" Target="../media/image61.png"/><Relationship Id="rId9" Type="http://schemas.microsoft.com/office/2007/relationships/hdphoto" Target="../media/hdphoto2.wdp"/><Relationship Id="rId14" Type="http://schemas.openxmlformats.org/officeDocument/2006/relationships/image" Target="../media/image68.png"/><Relationship Id="rId22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8380" y="4724401"/>
            <a:ext cx="6858000" cy="1295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Future of Embedded Navigation for Consumer Devices &amp; Connected Vehicles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274233" y="6172200"/>
            <a:ext cx="6412567" cy="5334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ACAMP Advanced Embedded Systems, Sept 9, 2015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8934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Calgary Walk Outdoors/Indoors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A3B033-3097-4B0A-8363-9DC1257E7F9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CalgaryUC.as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145"/>
          <a:stretch/>
        </p:blipFill>
        <p:spPr>
          <a:xfrm>
            <a:off x="228600" y="1066800"/>
            <a:ext cx="8686800" cy="4781550"/>
          </a:xfr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703710"/>
              </p:ext>
            </p:extLst>
          </p:nvPr>
        </p:nvGraphicFramePr>
        <p:xfrm>
          <a:off x="1786071" y="4791024"/>
          <a:ext cx="5148129" cy="1998764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754877"/>
                <a:gridCol w="594970"/>
                <a:gridCol w="980063"/>
                <a:gridCol w="518390"/>
                <a:gridCol w="893664"/>
                <a:gridCol w="695113"/>
                <a:gridCol w="711052"/>
              </a:tblGrid>
              <a:tr h="339537"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bg2"/>
                        </a:solidFill>
                      </a:endParaRPr>
                    </a:p>
                  </a:txBody>
                  <a:tcPr marL="94367" marR="94367" marT="94367" marB="94367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bg2"/>
                        </a:solidFill>
                      </a:endParaRPr>
                    </a:p>
                  </a:txBody>
                  <a:tcPr marL="94367" marR="94367" marT="94367" marB="943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2"/>
                          </a:solidFill>
                        </a:rPr>
                        <a:t>Distance [m]</a:t>
                      </a:r>
                    </a:p>
                  </a:txBody>
                  <a:tcPr marL="94367" marR="94367" marT="94367" marB="94367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2"/>
                          </a:solidFill>
                        </a:rPr>
                        <a:t>Horizontal Error [m]</a:t>
                      </a:r>
                    </a:p>
                  </a:txBody>
                  <a:tcPr marL="94367" marR="94367" marT="94367" marB="94367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2"/>
                          </a:solidFill>
                        </a:rPr>
                        <a:t>Heading</a:t>
                      </a:r>
                      <a:r>
                        <a:rPr lang="en-US" sz="1000" b="1" baseline="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1000" b="1" dirty="0" smtClean="0">
                          <a:solidFill>
                            <a:schemeClr val="bg2"/>
                          </a:solidFill>
                        </a:rPr>
                        <a:t>Error [</a:t>
                      </a:r>
                      <a:r>
                        <a:rPr lang="en-US" sz="1000" b="1" dirty="0" err="1" smtClean="0">
                          <a:solidFill>
                            <a:schemeClr val="bg2"/>
                          </a:solidFill>
                        </a:rPr>
                        <a:t>deg</a:t>
                      </a:r>
                      <a:r>
                        <a:rPr lang="en-US" sz="1000" b="1" dirty="0" smtClean="0">
                          <a:solidFill>
                            <a:schemeClr val="bg2"/>
                          </a:solidFill>
                        </a:rPr>
                        <a:t>]</a:t>
                      </a:r>
                      <a:endParaRPr lang="en-US" sz="1000" b="1" dirty="0">
                        <a:solidFill>
                          <a:schemeClr val="bg2"/>
                        </a:solidFill>
                      </a:endParaRPr>
                    </a:p>
                  </a:txBody>
                  <a:tcPr marL="94367" marR="94367" marT="94367" marB="94367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0342"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bg2"/>
                        </a:solidFill>
                      </a:endParaRPr>
                    </a:p>
                  </a:txBody>
                  <a:tcPr marL="94367" marR="94367" marT="94367" marB="943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2"/>
                          </a:solidFill>
                        </a:rPr>
                        <a:t>Avail.</a:t>
                      </a:r>
                      <a:endParaRPr lang="en-US" sz="1000" b="1" dirty="0">
                        <a:solidFill>
                          <a:schemeClr val="bg2"/>
                        </a:solidFill>
                      </a:endParaRPr>
                    </a:p>
                  </a:txBody>
                  <a:tcPr marL="94367" marR="94367" marT="94367" marB="943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2"/>
                          </a:solidFill>
                        </a:rPr>
                        <a:t>Reference </a:t>
                      </a: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chemeClr val="bg2"/>
                          </a:solidFill>
                        </a:rPr>
                        <a:t>995.8</a:t>
                      </a:r>
                      <a:r>
                        <a:rPr lang="en-US" sz="1000" b="1" baseline="0" dirty="0" smtClean="0">
                          <a:solidFill>
                            <a:schemeClr val="bg2"/>
                          </a:solidFill>
                        </a:rPr>
                        <a:t> m</a:t>
                      </a:r>
                      <a:endParaRPr lang="en-US" sz="1000" b="1" dirty="0">
                        <a:solidFill>
                          <a:schemeClr val="bg2"/>
                        </a:solidFill>
                      </a:endParaRPr>
                    </a:p>
                  </a:txBody>
                  <a:tcPr marL="94367" marR="94367" marT="94367" marB="943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2"/>
                          </a:solidFill>
                        </a:rPr>
                        <a:t>67%</a:t>
                      </a:r>
                      <a:endParaRPr lang="en-US" sz="1000" b="1" dirty="0">
                        <a:solidFill>
                          <a:schemeClr val="bg2"/>
                        </a:solidFill>
                      </a:endParaRPr>
                    </a:p>
                  </a:txBody>
                  <a:tcPr marL="94367" marR="94367" marT="94367" marB="943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2"/>
                          </a:solidFill>
                        </a:rPr>
                        <a:t>95%</a:t>
                      </a:r>
                      <a:endParaRPr lang="en-US" sz="1000" b="1" dirty="0">
                        <a:solidFill>
                          <a:schemeClr val="bg2"/>
                        </a:solidFill>
                      </a:endParaRPr>
                    </a:p>
                  </a:txBody>
                  <a:tcPr marL="94367" marR="94367" marT="94367" marB="943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2"/>
                          </a:solidFill>
                        </a:rPr>
                        <a:t>67%</a:t>
                      </a:r>
                      <a:endParaRPr lang="en-US" sz="1000" b="1" dirty="0">
                        <a:solidFill>
                          <a:schemeClr val="bg2"/>
                        </a:solidFill>
                      </a:endParaRPr>
                    </a:p>
                  </a:txBody>
                  <a:tcPr marL="94367" marR="94367" marT="94367" marB="943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2"/>
                          </a:solidFill>
                        </a:rPr>
                        <a:t>95%</a:t>
                      </a:r>
                      <a:endParaRPr lang="en-US" sz="1000" b="1" dirty="0">
                        <a:solidFill>
                          <a:schemeClr val="bg2"/>
                        </a:solidFill>
                      </a:endParaRPr>
                    </a:p>
                  </a:txBody>
                  <a:tcPr marL="94367" marR="94367" marT="94367" marB="94367" anchor="ctr"/>
                </a:tc>
              </a:tr>
              <a:tr h="38643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2"/>
                          </a:solidFill>
                        </a:rPr>
                        <a:t>IPL</a:t>
                      </a:r>
                    </a:p>
                  </a:txBody>
                  <a:tcPr marL="117816" marR="117816" marT="117816" marB="117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2"/>
                          </a:solidFill>
                        </a:rPr>
                        <a:t>100%</a:t>
                      </a:r>
                      <a:endParaRPr lang="en-US" sz="1000" b="1" dirty="0">
                        <a:solidFill>
                          <a:schemeClr val="bg2"/>
                        </a:solidFill>
                      </a:endParaRPr>
                    </a:p>
                  </a:txBody>
                  <a:tcPr marL="117816" marR="117816" marT="117816" marB="117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2"/>
                          </a:solidFill>
                        </a:rPr>
                        <a:t>995.0</a:t>
                      </a:r>
                      <a:endParaRPr lang="en-US" sz="1000" b="1" dirty="0">
                        <a:solidFill>
                          <a:schemeClr val="bg2"/>
                        </a:solidFill>
                      </a:endParaRPr>
                    </a:p>
                  </a:txBody>
                  <a:tcPr marL="117816" marR="117816" marT="117816" marB="117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2"/>
                          </a:solidFill>
                        </a:rPr>
                        <a:t>19.0</a:t>
                      </a:r>
                      <a:endParaRPr lang="en-US" sz="1000" b="1" dirty="0">
                        <a:solidFill>
                          <a:schemeClr val="bg2"/>
                        </a:solidFill>
                      </a:endParaRPr>
                    </a:p>
                  </a:txBody>
                  <a:tcPr marL="117816" marR="117816" marT="117816" marB="117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2"/>
                          </a:solidFill>
                        </a:rPr>
                        <a:t>32.2</a:t>
                      </a:r>
                      <a:endParaRPr lang="en-US" sz="1000" b="1" dirty="0">
                        <a:solidFill>
                          <a:schemeClr val="bg2"/>
                        </a:solidFill>
                      </a:endParaRPr>
                    </a:p>
                  </a:txBody>
                  <a:tcPr marL="117816" marR="117816" marT="117816" marB="117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2"/>
                          </a:solidFill>
                        </a:rPr>
                        <a:t>7.5</a:t>
                      </a:r>
                      <a:endParaRPr lang="en-US" sz="1000" b="1" dirty="0">
                        <a:solidFill>
                          <a:schemeClr val="bg2"/>
                        </a:solidFill>
                      </a:endParaRPr>
                    </a:p>
                  </a:txBody>
                  <a:tcPr marL="117816" marR="117816" marT="117816" marB="117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2"/>
                          </a:solidFill>
                        </a:rPr>
                        <a:t>14.0</a:t>
                      </a:r>
                      <a:endParaRPr lang="en-US" sz="1000" b="1" dirty="0">
                        <a:solidFill>
                          <a:schemeClr val="bg2"/>
                        </a:solidFill>
                      </a:endParaRPr>
                    </a:p>
                  </a:txBody>
                  <a:tcPr marL="117816" marR="117816" marT="117816" marB="117816" anchor="ctr"/>
                </a:tc>
              </a:tr>
              <a:tr h="38643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2"/>
                          </a:solidFill>
                        </a:rPr>
                        <a:t>GNSS</a:t>
                      </a:r>
                      <a:endParaRPr lang="en-US" sz="1000" b="1" dirty="0">
                        <a:solidFill>
                          <a:schemeClr val="bg2"/>
                        </a:solidFill>
                      </a:endParaRPr>
                    </a:p>
                  </a:txBody>
                  <a:tcPr marL="117816" marR="117816" marT="117816" marB="117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2"/>
                          </a:solidFill>
                        </a:rPr>
                        <a:t>86%</a:t>
                      </a:r>
                      <a:endParaRPr lang="en-US" sz="1000" b="1" dirty="0">
                        <a:solidFill>
                          <a:schemeClr val="bg2"/>
                        </a:solidFill>
                      </a:endParaRPr>
                    </a:p>
                  </a:txBody>
                  <a:tcPr marL="117816" marR="117816" marT="117816" marB="117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2"/>
                          </a:solidFill>
                        </a:rPr>
                        <a:t>1087.2</a:t>
                      </a:r>
                      <a:endParaRPr lang="en-US" sz="1000" b="1" dirty="0">
                        <a:solidFill>
                          <a:schemeClr val="bg2"/>
                        </a:solidFill>
                      </a:endParaRPr>
                    </a:p>
                  </a:txBody>
                  <a:tcPr marL="117816" marR="117816" marT="117816" marB="117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2"/>
                          </a:solidFill>
                        </a:rPr>
                        <a:t>26.4</a:t>
                      </a:r>
                      <a:endParaRPr lang="en-US" sz="1000" b="1" dirty="0">
                        <a:solidFill>
                          <a:schemeClr val="bg2"/>
                        </a:solidFill>
                      </a:endParaRPr>
                    </a:p>
                  </a:txBody>
                  <a:tcPr marL="117816" marR="117816" marT="117816" marB="117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2"/>
                          </a:solidFill>
                        </a:rPr>
                        <a:t>48.0</a:t>
                      </a:r>
                      <a:endParaRPr lang="en-US" sz="1000" b="1" dirty="0">
                        <a:solidFill>
                          <a:schemeClr val="bg2"/>
                        </a:solidFill>
                      </a:endParaRPr>
                    </a:p>
                  </a:txBody>
                  <a:tcPr marL="117816" marR="117816" marT="117816" marB="117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2"/>
                          </a:solidFill>
                        </a:rPr>
                        <a:t>30.3</a:t>
                      </a:r>
                      <a:endParaRPr lang="en-US" sz="1000" b="1" dirty="0">
                        <a:solidFill>
                          <a:schemeClr val="bg2"/>
                        </a:solidFill>
                      </a:endParaRPr>
                    </a:p>
                  </a:txBody>
                  <a:tcPr marL="117816" marR="117816" marT="117816" marB="117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2"/>
                          </a:solidFill>
                        </a:rPr>
                        <a:t>118.2</a:t>
                      </a:r>
                      <a:endParaRPr lang="en-US" sz="1000" b="1" dirty="0">
                        <a:solidFill>
                          <a:schemeClr val="bg2"/>
                        </a:solidFill>
                      </a:endParaRPr>
                    </a:p>
                  </a:txBody>
                  <a:tcPr marL="117816" marR="117816" marT="117816" marB="117816" anchor="ctr"/>
                </a:tc>
              </a:tr>
              <a:tr h="38643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2"/>
                          </a:solidFill>
                        </a:rPr>
                        <a:t>%</a:t>
                      </a:r>
                      <a:endParaRPr lang="en-US" sz="1000" b="1" dirty="0">
                        <a:solidFill>
                          <a:schemeClr val="bg2"/>
                        </a:solidFill>
                      </a:endParaRPr>
                    </a:p>
                  </a:txBody>
                  <a:tcPr marL="117816" marR="117816" marT="117816" marB="117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2"/>
                          </a:solidFill>
                        </a:rPr>
                        <a:t>14%</a:t>
                      </a:r>
                      <a:endParaRPr lang="en-US" sz="1000" b="1" dirty="0">
                        <a:solidFill>
                          <a:schemeClr val="bg2"/>
                        </a:solidFill>
                      </a:endParaRPr>
                    </a:p>
                  </a:txBody>
                  <a:tcPr marL="117816" marR="117816" marT="117816" marB="117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2"/>
                          </a:solidFill>
                        </a:rPr>
                        <a:t>9%</a:t>
                      </a:r>
                      <a:endParaRPr lang="en-US" sz="1000" b="1" dirty="0">
                        <a:solidFill>
                          <a:schemeClr val="bg2"/>
                        </a:solidFill>
                      </a:endParaRPr>
                    </a:p>
                  </a:txBody>
                  <a:tcPr marL="117816" marR="117816" marT="117816" marB="117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2"/>
                          </a:solidFill>
                        </a:rPr>
                        <a:t>28%</a:t>
                      </a:r>
                      <a:endParaRPr lang="en-US" sz="1000" b="1" dirty="0">
                        <a:solidFill>
                          <a:schemeClr val="bg2"/>
                        </a:solidFill>
                      </a:endParaRPr>
                    </a:p>
                  </a:txBody>
                  <a:tcPr marL="117816" marR="117816" marT="117816" marB="117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2"/>
                          </a:solidFill>
                        </a:rPr>
                        <a:t>33%</a:t>
                      </a:r>
                      <a:endParaRPr lang="en-US" sz="1000" b="1" dirty="0">
                        <a:solidFill>
                          <a:schemeClr val="bg2"/>
                        </a:solidFill>
                      </a:endParaRPr>
                    </a:p>
                  </a:txBody>
                  <a:tcPr marL="117816" marR="117816" marT="117816" marB="117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2"/>
                          </a:solidFill>
                        </a:rPr>
                        <a:t>75%</a:t>
                      </a:r>
                      <a:endParaRPr lang="en-US" sz="1000" b="1" dirty="0">
                        <a:solidFill>
                          <a:schemeClr val="bg2"/>
                        </a:solidFill>
                      </a:endParaRPr>
                    </a:p>
                  </a:txBody>
                  <a:tcPr marL="117816" marR="117816" marT="117816" marB="1178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2"/>
                          </a:solidFill>
                        </a:rPr>
                        <a:t>88%</a:t>
                      </a:r>
                      <a:endParaRPr lang="en-US" sz="1000" b="1" dirty="0">
                        <a:solidFill>
                          <a:schemeClr val="bg2"/>
                        </a:solidFill>
                      </a:endParaRPr>
                    </a:p>
                  </a:txBody>
                  <a:tcPr marL="117816" marR="117816" marT="117816" marB="117816" anchor="ctr"/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7740874" y="5951815"/>
            <a:ext cx="1036230" cy="631269"/>
            <a:chOff x="7429500" y="6068496"/>
            <a:chExt cx="1036230" cy="631269"/>
          </a:xfrm>
        </p:grpSpPr>
        <p:sp>
          <p:nvSpPr>
            <p:cNvPr id="8" name="Oval 7"/>
            <p:cNvSpPr/>
            <p:nvPr/>
          </p:nvSpPr>
          <p:spPr>
            <a:xfrm>
              <a:off x="7429500" y="6200775"/>
              <a:ext cx="114300" cy="1047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429500" y="6462712"/>
              <a:ext cx="114300" cy="104775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20000" y="6068496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IPL</a:t>
              </a:r>
              <a:endParaRPr lang="en-US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27039" y="6330433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GNSS</a:t>
              </a:r>
              <a:endParaRPr lang="en-US" b="1" dirty="0"/>
            </a:p>
          </p:txBody>
        </p:sp>
      </p:grpSp>
      <p:sp>
        <p:nvSpPr>
          <p:cNvPr id="13" name="Rectangular Callout 12"/>
          <p:cNvSpPr/>
          <p:nvPr/>
        </p:nvSpPr>
        <p:spPr>
          <a:xfrm>
            <a:off x="3200400" y="3429000"/>
            <a:ext cx="914400" cy="612648"/>
          </a:xfrm>
          <a:prstGeom prst="wedgeRectCallout">
            <a:avLst>
              <a:gd name="adj1" fmla="val 60636"/>
              <a:gd name="adj2" fmla="val 10236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/>
                </a:solidFill>
              </a:rPr>
              <a:t>Medium GNSS Multipath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7239000" y="3505200"/>
            <a:ext cx="1524000" cy="612648"/>
          </a:xfrm>
          <a:prstGeom prst="wedgeRectCallout">
            <a:avLst>
              <a:gd name="adj1" fmla="val -48880"/>
              <a:gd name="adj2" fmla="val -11688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/>
                </a:solidFill>
              </a:rPr>
              <a:t>Indoors </a:t>
            </a:r>
            <a:r>
              <a:rPr lang="en-US" sz="1400" dirty="0" err="1" smtClean="0">
                <a:solidFill>
                  <a:schemeClr val="bg2"/>
                </a:solidFill>
              </a:rPr>
              <a:t>approx</a:t>
            </a:r>
            <a:r>
              <a:rPr lang="en-US" sz="1400" dirty="0" smtClean="0">
                <a:solidFill>
                  <a:schemeClr val="bg2"/>
                </a:solidFill>
              </a:rPr>
              <a:t> 3 minutes. No GNSS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6248400" y="1219200"/>
            <a:ext cx="2590800" cy="612648"/>
          </a:xfrm>
          <a:prstGeom prst="wedgeRectCallout">
            <a:avLst>
              <a:gd name="adj1" fmla="val -42202"/>
              <a:gd name="adj2" fmla="val 10236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/>
                </a:solidFill>
              </a:rPr>
              <a:t>Slow GNSS Re-</a:t>
            </a:r>
            <a:r>
              <a:rPr lang="en-US" sz="1400" dirty="0" err="1" smtClean="0">
                <a:solidFill>
                  <a:schemeClr val="bg2"/>
                </a:solidFill>
              </a:rPr>
              <a:t>acquision</a:t>
            </a:r>
            <a:r>
              <a:rPr lang="en-US" sz="1400" dirty="0" smtClean="0">
                <a:solidFill>
                  <a:schemeClr val="bg2"/>
                </a:solidFill>
              </a:rPr>
              <a:t>. IPL continues tracking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7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ofC_Drive+Walk_B_Slow.as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949"/>
          <a:stretch/>
        </p:blipFill>
        <p:spPr>
          <a:xfrm>
            <a:off x="228600" y="1066800"/>
            <a:ext cx="8686800" cy="479107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Drive &amp; Walk, Park Outdoors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A3B033-3097-4B0A-8363-9DC1257E7F9A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953000" y="5943600"/>
            <a:ext cx="1743169" cy="631269"/>
            <a:chOff x="7740874" y="5951815"/>
            <a:chExt cx="1743169" cy="631269"/>
          </a:xfrm>
        </p:grpSpPr>
        <p:sp>
          <p:nvSpPr>
            <p:cNvPr id="7" name="Oval 6"/>
            <p:cNvSpPr/>
            <p:nvPr/>
          </p:nvSpPr>
          <p:spPr>
            <a:xfrm>
              <a:off x="7740874" y="6084094"/>
              <a:ext cx="114300" cy="1047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7740874" y="6346031"/>
              <a:ext cx="114300" cy="104775"/>
            </a:xfrm>
            <a:prstGeom prst="ellipse">
              <a:avLst/>
            </a:prstGeom>
            <a:solidFill>
              <a:srgbClr val="0099CC"/>
            </a:solidFill>
            <a:ln>
              <a:solidFill>
                <a:srgbClr val="0099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31374" y="5951815"/>
              <a:ext cx="1552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IPL </a:t>
              </a:r>
              <a:r>
                <a:rPr lang="en-US" b="1" dirty="0"/>
                <a:t>(</a:t>
              </a:r>
              <a:r>
                <a:rPr lang="en-US" b="1" dirty="0" smtClean="0"/>
                <a:t>Driving)</a:t>
              </a:r>
              <a:endParaRPr lang="en-US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938413" y="6213752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GNSS</a:t>
              </a:r>
              <a:endParaRPr lang="en-US" b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13288" y="5943600"/>
            <a:ext cx="2254512" cy="631269"/>
            <a:chOff x="5486400" y="5943600"/>
            <a:chExt cx="2254512" cy="631269"/>
          </a:xfrm>
        </p:grpSpPr>
        <p:sp>
          <p:nvSpPr>
            <p:cNvPr id="12" name="Oval 11"/>
            <p:cNvSpPr/>
            <p:nvPr/>
          </p:nvSpPr>
          <p:spPr>
            <a:xfrm>
              <a:off x="5486400" y="6075879"/>
              <a:ext cx="114300" cy="104775"/>
            </a:xfrm>
            <a:prstGeom prst="ellipse">
              <a:avLst/>
            </a:prstGeom>
            <a:solidFill>
              <a:srgbClr val="00DE00"/>
            </a:solidFill>
            <a:ln>
              <a:solidFill>
                <a:srgbClr val="00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486400" y="6337816"/>
              <a:ext cx="114300" cy="104775"/>
            </a:xfrm>
            <a:prstGeom prst="ellipse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76900" y="5943600"/>
              <a:ext cx="16338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IPL </a:t>
              </a:r>
              <a:r>
                <a:rPr lang="en-US" b="1" dirty="0"/>
                <a:t>(</a:t>
              </a:r>
              <a:r>
                <a:rPr lang="en-US" b="1" dirty="0" smtClean="0"/>
                <a:t>Walking)</a:t>
              </a:r>
              <a:endParaRPr lang="en-US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83939" y="6205537"/>
              <a:ext cx="2056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Parking Location</a:t>
              </a:r>
              <a:endParaRPr lang="en-US" b="1" dirty="0"/>
            </a:p>
          </p:txBody>
        </p:sp>
      </p:grpSp>
      <p:sp>
        <p:nvSpPr>
          <p:cNvPr id="18" name="Oval 17"/>
          <p:cNvSpPr/>
          <p:nvPr/>
        </p:nvSpPr>
        <p:spPr>
          <a:xfrm>
            <a:off x="4772025" y="3505200"/>
            <a:ext cx="57150" cy="52387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ular Callout 19"/>
          <p:cNvSpPr/>
          <p:nvPr/>
        </p:nvSpPr>
        <p:spPr>
          <a:xfrm>
            <a:off x="7239000" y="4264152"/>
            <a:ext cx="1219200" cy="612648"/>
          </a:xfrm>
          <a:prstGeom prst="wedgeRectCallout">
            <a:avLst>
              <a:gd name="adj1" fmla="val -42202"/>
              <a:gd name="adj2" fmla="val 10236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/>
                </a:solidFill>
              </a:rPr>
              <a:t>IPL tracks underground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21" name="Rectangular Callout 20"/>
          <p:cNvSpPr/>
          <p:nvPr/>
        </p:nvSpPr>
        <p:spPr>
          <a:xfrm>
            <a:off x="4114800" y="5026152"/>
            <a:ext cx="2286000" cy="612648"/>
          </a:xfrm>
          <a:prstGeom prst="wedgeRectCallout">
            <a:avLst>
              <a:gd name="adj1" fmla="val 42740"/>
              <a:gd name="adj2" fmla="val -14478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/>
                </a:solidFill>
              </a:rPr>
              <a:t>Entering underground parking lot.  GNSS lost.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22" name="Rectangular Callout 21"/>
          <p:cNvSpPr/>
          <p:nvPr/>
        </p:nvSpPr>
        <p:spPr>
          <a:xfrm>
            <a:off x="2362200" y="3352800"/>
            <a:ext cx="1828800" cy="384048"/>
          </a:xfrm>
          <a:prstGeom prst="wedgeRectCallout">
            <a:avLst>
              <a:gd name="adj1" fmla="val 103241"/>
              <a:gd name="adj2" fmla="val 9685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/>
                </a:solidFill>
              </a:rPr>
              <a:t>Walking Outdoors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23" name="Rectangular Callout 22"/>
          <p:cNvSpPr/>
          <p:nvPr/>
        </p:nvSpPr>
        <p:spPr>
          <a:xfrm>
            <a:off x="6400800" y="3352800"/>
            <a:ext cx="1828800" cy="609600"/>
          </a:xfrm>
          <a:prstGeom prst="wedgeRectCallout">
            <a:avLst>
              <a:gd name="adj1" fmla="val -63704"/>
              <a:gd name="adj2" fmla="val -867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/>
                </a:solidFill>
              </a:rPr>
              <a:t>Walking Indoors for 3 minutes. No GNSS or </a:t>
            </a:r>
            <a:r>
              <a:rPr lang="en-US" sz="1400" dirty="0" err="1" smtClean="0">
                <a:solidFill>
                  <a:schemeClr val="bg2"/>
                </a:solidFill>
              </a:rPr>
              <a:t>WiFi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24" name="Rectangular Callout 23"/>
          <p:cNvSpPr/>
          <p:nvPr/>
        </p:nvSpPr>
        <p:spPr>
          <a:xfrm>
            <a:off x="3429000" y="2819400"/>
            <a:ext cx="990600" cy="384048"/>
          </a:xfrm>
          <a:prstGeom prst="wedgeRectCallout">
            <a:avLst>
              <a:gd name="adj1" fmla="val 183375"/>
              <a:gd name="adj2" fmla="val 13501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/>
                </a:solidFill>
              </a:rPr>
              <a:t>Upstairs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25" name="Rectangular Callout 24"/>
          <p:cNvSpPr/>
          <p:nvPr/>
        </p:nvSpPr>
        <p:spPr>
          <a:xfrm>
            <a:off x="7010400" y="1676400"/>
            <a:ext cx="1066800" cy="384048"/>
          </a:xfrm>
          <a:prstGeom prst="wedgeRectCallout">
            <a:avLst>
              <a:gd name="adj1" fmla="val -70763"/>
              <a:gd name="adj2" fmla="val 6824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/>
                </a:solidFill>
              </a:rPr>
              <a:t>Downstairs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17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Drive </a:t>
            </a:r>
            <a:r>
              <a:rPr lang="en-US" dirty="0"/>
              <a:t>&amp;</a:t>
            </a:r>
            <a:r>
              <a:rPr lang="en-US" dirty="0" smtClean="0"/>
              <a:t> Walk, Context from previous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A3B033-3097-4B0A-8363-9DC1257E7F9A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799637"/>
            <a:ext cx="6505575" cy="2927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082" y="980727"/>
            <a:ext cx="5708118" cy="2927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29288" y="1298110"/>
            <a:ext cx="391165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/>
              <a:t>IPL</a:t>
            </a:r>
            <a:endParaRPr 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69056" y="4212432"/>
            <a:ext cx="2243136" cy="192360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r"/>
            <a:r>
              <a:rPr lang="en-CA" sz="1700" dirty="0" smtClean="0"/>
              <a:t>Standing</a:t>
            </a:r>
          </a:p>
          <a:p>
            <a:pPr algn="r"/>
            <a:r>
              <a:rPr lang="en-CA" sz="1700" dirty="0" smtClean="0"/>
              <a:t>Escalator Standing</a:t>
            </a:r>
          </a:p>
          <a:p>
            <a:pPr algn="r"/>
            <a:r>
              <a:rPr lang="en-CA" sz="1700" dirty="0" smtClean="0"/>
              <a:t>Escalator Walking</a:t>
            </a:r>
          </a:p>
          <a:p>
            <a:pPr algn="r"/>
            <a:r>
              <a:rPr lang="en-CA" sz="1700" dirty="0" smtClean="0"/>
              <a:t>Stairs</a:t>
            </a:r>
          </a:p>
          <a:p>
            <a:pPr algn="r"/>
            <a:r>
              <a:rPr lang="en-CA" sz="1700" dirty="0" smtClean="0"/>
              <a:t>Elevator</a:t>
            </a:r>
          </a:p>
          <a:p>
            <a:pPr algn="r"/>
            <a:r>
              <a:rPr lang="en-CA" sz="1700" dirty="0" smtClean="0"/>
              <a:t>Walking</a:t>
            </a:r>
          </a:p>
          <a:p>
            <a:pPr algn="r"/>
            <a:r>
              <a:rPr lang="en-CA" sz="1700" dirty="0" smtClean="0"/>
              <a:t>Driving</a:t>
            </a:r>
            <a:endParaRPr lang="en-CA" sz="1700" dirty="0"/>
          </a:p>
        </p:txBody>
      </p:sp>
    </p:spTree>
    <p:extLst>
      <p:ext uri="{BB962C8B-B14F-4D97-AF65-F5344CB8AC3E}">
        <p14:creationId xmlns:p14="http://schemas.microsoft.com/office/powerpoint/2010/main" val="135540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ICM 20635 Solution Topology</a:t>
            </a:r>
            <a:endParaRPr lang="en-US" i="0" dirty="0"/>
          </a:p>
        </p:txBody>
      </p:sp>
      <p:sp>
        <p:nvSpPr>
          <p:cNvPr id="4" name="Rounded Rectangle 3"/>
          <p:cNvSpPr/>
          <p:nvPr/>
        </p:nvSpPr>
        <p:spPr>
          <a:xfrm>
            <a:off x="2152145" y="1397107"/>
            <a:ext cx="5568867" cy="3231052"/>
          </a:xfrm>
          <a:prstGeom prst="roundRect">
            <a:avLst/>
          </a:prstGeom>
          <a:solidFill>
            <a:schemeClr val="accent1"/>
          </a:solidFill>
          <a:ln>
            <a:solidFill>
              <a:schemeClr val="bg2"/>
            </a:solidFill>
          </a:ln>
          <a:effectLst>
            <a:outerShdw blurRad="50800" dist="12700" dir="5100000" sx="99000" sy="99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98125" y="2017806"/>
            <a:ext cx="457200" cy="2286001"/>
          </a:xfrm>
          <a:prstGeom prst="roundRect">
            <a:avLst/>
          </a:prstGeom>
          <a:solidFill>
            <a:schemeClr val="accent1"/>
          </a:solidFill>
          <a:ln>
            <a:solidFill>
              <a:schemeClr val="bg2"/>
            </a:solidFill>
          </a:ln>
          <a:effectLst>
            <a:outerShdw blurRad="50800" dist="12700" dir="5100000" sx="99000" sy="99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t" anchorCtr="0"/>
          <a:lstStyle/>
          <a:p>
            <a:pPr algn="ctr"/>
            <a:r>
              <a:rPr lang="en-US" sz="1100" dirty="0" smtClean="0">
                <a:solidFill>
                  <a:prstClr val="white"/>
                </a:solidFill>
              </a:rPr>
              <a:t>Sensor HAL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564926" y="1867416"/>
            <a:ext cx="3293074" cy="2415138"/>
          </a:xfrm>
          <a:prstGeom prst="roundRect">
            <a:avLst/>
          </a:prstGeom>
          <a:solidFill>
            <a:schemeClr val="accent1"/>
          </a:solidFill>
          <a:ln>
            <a:solidFill>
              <a:schemeClr val="bg2"/>
            </a:solidFill>
          </a:ln>
          <a:effectLst>
            <a:outerShdw blurRad="50800" dist="12700" dir="5100000" sx="99000" sy="99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 dirty="0" smtClean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495228" y="2152886"/>
            <a:ext cx="979311" cy="670474"/>
          </a:xfrm>
          <a:prstGeom prst="roundRect">
            <a:avLst/>
          </a:prstGeom>
          <a:solidFill>
            <a:schemeClr val="accent1"/>
          </a:solidFill>
          <a:ln>
            <a:solidFill>
              <a:schemeClr val="bg2"/>
            </a:solidFill>
          </a:ln>
          <a:effectLst>
            <a:outerShdw blurRad="50800" dist="12700" dir="5100000" sx="99000" sy="99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200" dirty="0" smtClean="0">
                <a:solidFill>
                  <a:prstClr val="white"/>
                </a:solidFill>
              </a:rPr>
              <a:t>Sensor Location Engine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955325" y="3765298"/>
            <a:ext cx="505268" cy="0"/>
          </a:xfrm>
          <a:prstGeom prst="straightConnector1">
            <a:avLst/>
          </a:prstGeom>
          <a:ln w="25400">
            <a:solidFill>
              <a:schemeClr val="bg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7744114" y="2342159"/>
            <a:ext cx="979311" cy="440884"/>
          </a:xfrm>
          <a:prstGeom prst="roundRect">
            <a:avLst/>
          </a:prstGeom>
          <a:solidFill>
            <a:schemeClr val="accent1"/>
          </a:solidFill>
          <a:ln>
            <a:solidFill>
              <a:schemeClr val="bg2"/>
            </a:solidFill>
          </a:ln>
          <a:effectLst>
            <a:outerShdw blurRad="50800" dist="12700" dir="5100000" sx="99000" sy="99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200" dirty="0" smtClean="0">
                <a:solidFill>
                  <a:prstClr val="white"/>
                </a:solidFill>
              </a:rPr>
              <a:t>GNSS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7374929" y="2552353"/>
            <a:ext cx="369186" cy="0"/>
          </a:xfrm>
          <a:prstGeom prst="straightConnector1">
            <a:avLst/>
          </a:prstGeom>
          <a:ln w="25400">
            <a:solidFill>
              <a:schemeClr val="bg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5497806" y="3377227"/>
            <a:ext cx="979311" cy="661373"/>
          </a:xfrm>
          <a:prstGeom prst="roundRect">
            <a:avLst/>
          </a:prstGeom>
          <a:solidFill>
            <a:schemeClr val="accent1"/>
          </a:solidFill>
          <a:ln>
            <a:solidFill>
              <a:schemeClr val="bg2"/>
            </a:solidFill>
          </a:ln>
          <a:effectLst>
            <a:outerShdw blurRad="50800" dist="12700" dir="5100000" sx="99000" sy="99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200" dirty="0" smtClean="0">
                <a:solidFill>
                  <a:prstClr val="white"/>
                </a:solidFill>
              </a:rPr>
              <a:t>Location Fusion Engine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875371" y="3377227"/>
            <a:ext cx="979311" cy="661373"/>
          </a:xfrm>
          <a:prstGeom prst="roundRect">
            <a:avLst/>
          </a:prstGeom>
          <a:solidFill>
            <a:schemeClr val="accent1"/>
          </a:solidFill>
          <a:ln>
            <a:solidFill>
              <a:schemeClr val="bg2"/>
            </a:solidFill>
          </a:ln>
          <a:effectLst>
            <a:outerShdw blurRad="50800" dist="12700" dir="5100000" sx="99000" sy="99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200" dirty="0" smtClean="0">
                <a:solidFill>
                  <a:prstClr val="white"/>
                </a:solidFill>
              </a:rPr>
              <a:t>IPL API</a:t>
            </a:r>
          </a:p>
        </p:txBody>
      </p:sp>
      <p:grpSp>
        <p:nvGrpSpPr>
          <p:cNvPr id="8" name="Group 20"/>
          <p:cNvGrpSpPr/>
          <p:nvPr/>
        </p:nvGrpSpPr>
        <p:grpSpPr>
          <a:xfrm>
            <a:off x="264169" y="1955170"/>
            <a:ext cx="1617663" cy="2270124"/>
            <a:chOff x="586434" y="2222497"/>
            <a:chExt cx="1617663" cy="2270124"/>
          </a:xfrm>
        </p:grpSpPr>
        <p:sp>
          <p:nvSpPr>
            <p:cNvPr id="26" name="TextBox 3"/>
            <p:cNvSpPr txBox="1"/>
            <p:nvPr/>
          </p:nvSpPr>
          <p:spPr>
            <a:xfrm>
              <a:off x="808121" y="2755450"/>
              <a:ext cx="870155" cy="350102"/>
            </a:xfrm>
            <a:prstGeom prst="rect">
              <a:avLst/>
            </a:prstGeom>
            <a:noFill/>
            <a:ln>
              <a:solidFill>
                <a:srgbClr val="2F3920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Calibri"/>
                  <a:ea typeface="Times New Roman"/>
                  <a:cs typeface="Times New Roman"/>
                </a:rPr>
                <a:t>Sensors</a:t>
              </a:r>
              <a:endParaRPr lang="en-US" sz="110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60334" y="2539346"/>
              <a:ext cx="1182376" cy="1657430"/>
            </a:xfrm>
            <a:prstGeom prst="rect">
              <a:avLst/>
            </a:prstGeom>
            <a:noFill/>
            <a:ln w="12700" cap="flat" cmpd="sng" algn="ctr">
              <a:solidFill>
                <a:srgbClr val="97999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>
                  <a:solidFill>
                    <a:srgbClr val="000000"/>
                  </a:solidFill>
                  <a:latin typeface="Calibri"/>
                  <a:ea typeface="Times New Roman"/>
                  <a:cs typeface="Times New Roman"/>
                </a:rPr>
                <a:t> </a:t>
              </a:r>
              <a:endParaRPr lang="en-US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6434" y="2222497"/>
              <a:ext cx="1336031" cy="3492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Calibri"/>
                  <a:ea typeface="Times New Roman"/>
                  <a:cs typeface="Times New Roman"/>
                </a:rPr>
                <a:t>ICM-20635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877590" y="3368061"/>
              <a:ext cx="738985" cy="480037"/>
            </a:xfrm>
            <a:prstGeom prst="roundRect">
              <a:avLst/>
            </a:prstGeom>
            <a:noFill/>
            <a:ln w="9525" cap="flat" cmpd="sng" algn="ctr">
              <a:solidFill>
                <a:srgbClr val="97999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100">
                  <a:solidFill>
                    <a:srgbClr val="2F3920"/>
                  </a:solidFill>
                  <a:latin typeface="Calibri"/>
                  <a:ea typeface="Times New Roman"/>
                  <a:cs typeface="Times New Roman"/>
                </a:rPr>
                <a:t>Inv SW on DMP</a:t>
              </a:r>
              <a:endParaRPr lang="en-US" sz="120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86435" y="2222497"/>
              <a:ext cx="1617662" cy="2270124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F7F7F"/>
                </a:solidFill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3460593" y="1573041"/>
            <a:ext cx="3914336" cy="281939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F7F7F"/>
              </a:solidFill>
            </a:endParaRPr>
          </a:p>
        </p:txBody>
      </p:sp>
      <p:sp>
        <p:nvSpPr>
          <p:cNvPr id="44" name="Line Callout 2 43"/>
          <p:cNvSpPr/>
          <p:nvPr/>
        </p:nvSpPr>
        <p:spPr>
          <a:xfrm>
            <a:off x="3564926" y="4787367"/>
            <a:ext cx="1518356" cy="47043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06812"/>
              <a:gd name="adj6" fmla="val -20781"/>
            </a:avLst>
          </a:prstGeom>
          <a:solidFill>
            <a:schemeClr val="accent1"/>
          </a:solidFill>
          <a:ln>
            <a:solidFill>
              <a:schemeClr val="accent3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100" b="1" dirty="0" smtClean="0">
                <a:solidFill>
                  <a:srgbClr val="FFFFFF"/>
                </a:solidFill>
              </a:rPr>
              <a:t>Raw data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100" b="1" dirty="0" smtClean="0">
                <a:solidFill>
                  <a:srgbClr val="FFFFFF"/>
                </a:solidFill>
              </a:rPr>
              <a:t>Sensor Fusion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100" b="1" dirty="0">
              <a:solidFill>
                <a:srgbClr val="7F7F7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73001" y="5562600"/>
            <a:ext cx="709722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InvenSense ICM-20635 device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+</a:t>
            </a:r>
          </a:p>
          <a:p>
            <a:pPr algn="ctr"/>
            <a:r>
              <a:rPr lang="en-US" b="1" i="1" u="sng" dirty="0" smtClean="0">
                <a:solidFill>
                  <a:srgbClr val="000000"/>
                </a:solidFill>
              </a:rPr>
              <a:t>InvenSense Positioning Library </a:t>
            </a:r>
          </a:p>
          <a:p>
            <a:pPr algn="ctr"/>
            <a:r>
              <a:rPr lang="en-US" b="1" i="1" dirty="0" smtClean="0">
                <a:solidFill>
                  <a:srgbClr val="000000"/>
                </a:solidFill>
              </a:rPr>
              <a:t>Optimized for navigation</a:t>
            </a:r>
            <a:endParaRPr lang="en-US" b="1" i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26725" y="1037583"/>
            <a:ext cx="1338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MCU or AP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31776" y="1508238"/>
            <a:ext cx="530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IPL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3834448" y="2153662"/>
            <a:ext cx="1102130" cy="684563"/>
          </a:xfrm>
          <a:prstGeom prst="roundRect">
            <a:avLst/>
          </a:prstGeom>
          <a:solidFill>
            <a:schemeClr val="accent1"/>
          </a:solidFill>
          <a:ln>
            <a:solidFill>
              <a:schemeClr val="bg2"/>
            </a:solidFill>
          </a:ln>
          <a:effectLst>
            <a:outerShdw blurRad="50800" dist="12700" dir="5100000" sx="99000" sy="99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200" dirty="0" smtClean="0">
                <a:solidFill>
                  <a:prstClr val="white"/>
                </a:solidFill>
              </a:rPr>
              <a:t>Sensor Calibration</a:t>
            </a:r>
          </a:p>
        </p:txBody>
      </p:sp>
    </p:spTree>
    <p:extLst>
      <p:ext uri="{BB962C8B-B14F-4D97-AF65-F5344CB8AC3E}">
        <p14:creationId xmlns:p14="http://schemas.microsoft.com/office/powerpoint/2010/main" val="275827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I</a:t>
            </a:r>
            <a:r>
              <a:rPr lang="en-US" i="0" dirty="0" smtClean="0"/>
              <a:t>ntegration</a:t>
            </a:r>
            <a:endParaRPr lang="en-US" i="0" dirty="0"/>
          </a:p>
        </p:txBody>
      </p:sp>
      <p:pic>
        <p:nvPicPr>
          <p:cNvPr id="3" name="Picture 2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76124"/>
            <a:ext cx="7255764" cy="4629476"/>
          </a:xfrm>
          <a:prstGeom prst="rect">
            <a:avLst/>
          </a:prstGeom>
        </p:spPr>
      </p:pic>
      <p:sp>
        <p:nvSpPr>
          <p:cNvPr id="58" name="Content Placeholder 2"/>
          <p:cNvSpPr txBox="1">
            <a:spLocks/>
          </p:cNvSpPr>
          <p:nvPr/>
        </p:nvSpPr>
        <p:spPr>
          <a:xfrm>
            <a:off x="228600" y="685800"/>
            <a:ext cx="8686800" cy="1447800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accent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 smtClean="0"/>
              <a:t>Existing</a:t>
            </a:r>
            <a:r>
              <a:rPr lang="en-US" sz="2400" dirty="0" smtClean="0"/>
              <a:t> Android Location Manager API can be used </a:t>
            </a:r>
          </a:p>
          <a:p>
            <a:r>
              <a:rPr lang="en-US" sz="2400" dirty="0" smtClean="0"/>
              <a:t>IPL as shared object with clearly defined APIs </a:t>
            </a:r>
          </a:p>
          <a:p>
            <a:r>
              <a:rPr lang="en-US" sz="2400" dirty="0" smtClean="0"/>
              <a:t>Sample code &amp; porting guide for integration on Android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2313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A3B033-3097-4B0A-8363-9DC1257E7F9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1032" y="76200"/>
            <a:ext cx="60708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Navigation Future</a:t>
            </a:r>
            <a:endParaRPr lang="en-US" sz="5400" b="1" i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95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ore.atmel.com/DataImage.ashx/10533441/711/6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066800"/>
            <a:ext cx="2286000" cy="192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Always-ON Location &amp; Tracking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A3B033-3097-4B0A-8363-9DC1257E7F9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1066800"/>
            <a:ext cx="6705600" cy="5059363"/>
          </a:xfrm>
        </p:spPr>
        <p:txBody>
          <a:bodyPr/>
          <a:lstStyle/>
          <a:p>
            <a:r>
              <a:rPr lang="en-CA" dirty="0" smtClean="0"/>
              <a:t>Next generation smartphones coming equipped with lower level microcontrollers</a:t>
            </a:r>
          </a:p>
          <a:p>
            <a:pPr lvl="1"/>
            <a:r>
              <a:rPr lang="en-CA" dirty="0" smtClean="0"/>
              <a:t>Always-on location hub</a:t>
            </a:r>
          </a:p>
          <a:p>
            <a:pPr lvl="1"/>
            <a:r>
              <a:rPr lang="en-CA" dirty="0" smtClean="0"/>
              <a:t>GNSS + Wi-Fi + sensors + maps +…</a:t>
            </a:r>
          </a:p>
          <a:p>
            <a:r>
              <a:rPr lang="en-CA" dirty="0" smtClean="0"/>
              <a:t>Microcontrollers will reduce power significantly</a:t>
            </a:r>
          </a:p>
          <a:p>
            <a:pPr lvl="1"/>
            <a:r>
              <a:rPr lang="en-CA" dirty="0" smtClean="0"/>
              <a:t>Current AP-based location solutions can consumer over 100 mA</a:t>
            </a:r>
          </a:p>
          <a:p>
            <a:pPr lvl="1"/>
            <a:r>
              <a:rPr lang="en-CA" dirty="0" smtClean="0"/>
              <a:t>Next generation microcontroller location solutions will consume less than 10 mA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7284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62000" y="2995273"/>
            <a:ext cx="6858000" cy="2719727"/>
          </a:xfrm>
          <a:prstGeom prst="roundRect">
            <a:avLst/>
          </a:prstGeom>
          <a:solidFill>
            <a:schemeClr val="accent1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store.atmel.com/DataImage.ashx/10533441/711/6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97882"/>
            <a:ext cx="2286000" cy="192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– IPL on an Atmel </a:t>
            </a:r>
            <a:r>
              <a:rPr lang="en-US" dirty="0" smtClean="0"/>
              <a:t>SAMG53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3669" y="990601"/>
            <a:ext cx="6221731" cy="1752599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ARM Cortex-M4 with FPU;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512 Kbytes embedded Flash, 96 Kbytes embedded </a:t>
            </a:r>
            <a:r>
              <a:rPr lang="en-US" sz="2000" dirty="0" smtClean="0"/>
              <a:t>SRAM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Running at 16 MHz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A3B033-3097-4B0A-8363-9DC1257E7F9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66800" y="3024530"/>
            <a:ext cx="6553200" cy="2502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MIPS</a:t>
            </a:r>
            <a:endParaRPr lang="en-US" dirty="0" smtClean="0"/>
          </a:p>
          <a:p>
            <a:pPr lvl="1"/>
            <a:r>
              <a:rPr lang="en-US" sz="2000" dirty="0" smtClean="0"/>
              <a:t>4 </a:t>
            </a:r>
            <a:r>
              <a:rPr lang="en-US" sz="2000" dirty="0" smtClean="0"/>
              <a:t>MIPS for IPL</a:t>
            </a:r>
          </a:p>
          <a:p>
            <a:pPr lvl="1"/>
            <a:r>
              <a:rPr lang="en-US" sz="2000" dirty="0" smtClean="0"/>
              <a:t>&lt;20</a:t>
            </a:r>
            <a:r>
              <a:rPr lang="en-US" sz="2000" dirty="0" smtClean="0"/>
              <a:t>% of 16MHz Cortex M4</a:t>
            </a:r>
          </a:p>
          <a:p>
            <a:r>
              <a:rPr lang="en-US" dirty="0" smtClean="0"/>
              <a:t>Power: </a:t>
            </a:r>
          </a:p>
          <a:p>
            <a:pPr lvl="1"/>
            <a:r>
              <a:rPr lang="en-US" dirty="0" smtClean="0"/>
              <a:t>&lt; 1 </a:t>
            </a:r>
            <a:r>
              <a:rPr lang="en-US" sz="2000" dirty="0" smtClean="0"/>
              <a:t>mA for SW to </a:t>
            </a:r>
            <a:r>
              <a:rPr lang="en-US" sz="2000" dirty="0"/>
              <a:t>process</a:t>
            </a:r>
            <a:r>
              <a:rPr lang="en-US" sz="2000" dirty="0" smtClean="0"/>
              <a:t> GNSS + sensors measurements in to location estimates</a:t>
            </a:r>
            <a:endParaRPr lang="en-US" sz="20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562600" y="3001057"/>
            <a:ext cx="2391876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000" b="1" kern="1200" spc="20" baseline="0">
                <a:solidFill>
                  <a:srgbClr val="00325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2400" dirty="0" smtClean="0"/>
              <a:t>IPL</a:t>
            </a:r>
            <a:endParaRPr lang="en-US" sz="2400" dirty="0"/>
          </a:p>
          <a:p>
            <a:pPr algn="ctr"/>
            <a:r>
              <a:rPr lang="en-US" sz="2400" dirty="0" smtClean="0"/>
              <a:t>Resources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9433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ore.atmel.com/DataImage.ashx/10533441/711/6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066800"/>
            <a:ext cx="2286000" cy="192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Always-ON Enabled Applications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A3B033-3097-4B0A-8363-9DC1257E7F9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1066800"/>
            <a:ext cx="6705600" cy="5059363"/>
          </a:xfrm>
        </p:spPr>
        <p:txBody>
          <a:bodyPr/>
          <a:lstStyle/>
          <a:p>
            <a:r>
              <a:rPr lang="en-CA" dirty="0" smtClean="0"/>
              <a:t>Indoor location</a:t>
            </a:r>
          </a:p>
          <a:p>
            <a:pPr lvl="1"/>
            <a:r>
              <a:rPr lang="en-CA" dirty="0" smtClean="0"/>
              <a:t>Shopper path re-creation</a:t>
            </a:r>
          </a:p>
          <a:p>
            <a:pPr lvl="1"/>
            <a:r>
              <a:rPr lang="en-CA" dirty="0" smtClean="0"/>
              <a:t>E911 person finder</a:t>
            </a:r>
          </a:p>
          <a:p>
            <a:pPr lvl="1"/>
            <a:r>
              <a:rPr lang="en-CA" dirty="0" smtClean="0"/>
              <a:t>Child finder</a:t>
            </a:r>
          </a:p>
          <a:p>
            <a:pPr lvl="1"/>
            <a:r>
              <a:rPr lang="en-CA" dirty="0" smtClean="0"/>
              <a:t>Gaming…</a:t>
            </a:r>
          </a:p>
          <a:p>
            <a:r>
              <a:rPr lang="en-CA" dirty="0" smtClean="0"/>
              <a:t>Indoor crowdsourcing of wireless signals</a:t>
            </a:r>
          </a:p>
          <a:p>
            <a:r>
              <a:rPr lang="en-CA" dirty="0" smtClean="0"/>
              <a:t>Outdoor GPS duty cycling (i.e. turn GPS off)</a:t>
            </a:r>
          </a:p>
          <a:p>
            <a:pPr lvl="1"/>
            <a:r>
              <a:rPr lang="en-CA" dirty="0" smtClean="0"/>
              <a:t>Sensors &lt; 2 mA</a:t>
            </a:r>
          </a:p>
          <a:p>
            <a:pPr lvl="1"/>
            <a:r>
              <a:rPr lang="en-CA" dirty="0" smtClean="0"/>
              <a:t>GNSS &gt; 5 mA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4951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Connected Vehicle + Devices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Lots of sensors &amp; GNSS receivers!</a:t>
            </a:r>
          </a:p>
          <a:p>
            <a:r>
              <a:rPr lang="en-CA" dirty="0" smtClean="0"/>
              <a:t>Vehicle</a:t>
            </a:r>
          </a:p>
          <a:p>
            <a:pPr lvl="1"/>
            <a:r>
              <a:rPr lang="en-CA" dirty="0" smtClean="0"/>
              <a:t>In-dash </a:t>
            </a:r>
            <a:r>
              <a:rPr lang="en-CA" dirty="0" err="1" smtClean="0"/>
              <a:t>nav</a:t>
            </a:r>
            <a:r>
              <a:rPr lang="en-CA" dirty="0" smtClean="0"/>
              <a:t> units</a:t>
            </a:r>
          </a:p>
          <a:p>
            <a:pPr lvl="1"/>
            <a:r>
              <a:rPr lang="en-CA" dirty="0" smtClean="0"/>
              <a:t>Sensors</a:t>
            </a:r>
          </a:p>
          <a:p>
            <a:pPr lvl="1"/>
            <a:r>
              <a:rPr lang="en-CA" dirty="0" smtClean="0"/>
              <a:t>Wheel ticks</a:t>
            </a:r>
          </a:p>
          <a:p>
            <a:pPr lvl="1"/>
            <a:r>
              <a:rPr lang="en-CA" dirty="0" smtClean="0"/>
              <a:t>Steering angle…</a:t>
            </a:r>
          </a:p>
          <a:p>
            <a:r>
              <a:rPr lang="en-CA" dirty="0" smtClean="0"/>
              <a:t>Devices</a:t>
            </a:r>
          </a:p>
          <a:p>
            <a:pPr lvl="1"/>
            <a:r>
              <a:rPr lang="en-CA" dirty="0" smtClean="0"/>
              <a:t>Multiple phones in a vehicle</a:t>
            </a:r>
          </a:p>
          <a:p>
            <a:pPr lvl="1"/>
            <a:r>
              <a:rPr lang="en-CA" dirty="0" smtClean="0"/>
              <a:t>Smartwatches</a:t>
            </a:r>
          </a:p>
          <a:p>
            <a:pPr lvl="1"/>
            <a:r>
              <a:rPr lang="en-CA" dirty="0" smtClean="0"/>
              <a:t>Tablets/iPads</a:t>
            </a:r>
          </a:p>
          <a:p>
            <a:r>
              <a:rPr lang="en-CA" dirty="0" smtClean="0"/>
              <a:t>Not just about navigation, can also get analytics of driving styles and who’s using what devices…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A3B033-3097-4B0A-8363-9DC1257E7F9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647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InvenSense</a:t>
            </a:r>
            <a:r>
              <a:rPr lang="en-US" sz="2800" dirty="0" smtClean="0"/>
              <a:t> </a:t>
            </a:r>
            <a:r>
              <a:rPr lang="en-US" sz="2800" dirty="0" smtClean="0"/>
              <a:t>Inc. Overview</a:t>
            </a:r>
            <a:endParaRPr lang="en-US" sz="2800" dirty="0"/>
          </a:p>
        </p:txBody>
      </p:sp>
      <p:graphicFrame>
        <p:nvGraphicFramePr>
          <p:cNvPr id="5" name="Content Placeholder 10"/>
          <p:cNvGraphicFramePr>
            <a:graphicFrameLocks/>
          </p:cNvGraphicFramePr>
          <p:nvPr>
            <p:extLst/>
          </p:nvPr>
        </p:nvGraphicFramePr>
        <p:xfrm>
          <a:off x="381000" y="1248187"/>
          <a:ext cx="6705600" cy="4941222"/>
        </p:xfrm>
        <a:graphic>
          <a:graphicData uri="http://schemas.openxmlformats.org/drawingml/2006/table">
            <a:tbl>
              <a:tblPr/>
              <a:tblGrid>
                <a:gridCol w="1628169"/>
                <a:gridCol w="5077431"/>
              </a:tblGrid>
              <a:tr h="5235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l" fontAlgn="b">
                        <a:buFont typeface="Arial" pitchFamily="34" charset="0"/>
                        <a:buNone/>
                      </a:pPr>
                      <a:r>
                        <a:rPr lang="en-US" sz="1800" b="1" i="0" u="none" strike="noStrike" dirty="0" smtClean="0">
                          <a:solidFill>
                            <a:srgbClr val="C00000"/>
                          </a:solidFill>
                          <a:latin typeface="Arial Narrow" pitchFamily="34" charset="0"/>
                        </a:rPr>
                        <a:t>Products</a:t>
                      </a:r>
                      <a:endParaRPr lang="en-US" sz="1800" b="1" i="0" u="none" strike="noStrike" dirty="0">
                        <a:solidFill>
                          <a:srgbClr val="C00000"/>
                        </a:solidFill>
                        <a:latin typeface="Arial Narrow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lvl="0" indent="0" algn="l" fontAlgn="b">
                        <a:buFont typeface="Arial" pitchFamily="34" charset="0"/>
                        <a:buNone/>
                      </a:pPr>
                      <a:r>
                        <a:rPr lang="en-US" sz="1800" b="1" i="1" u="none" strike="noStrike" baseline="0" dirty="0" smtClean="0">
                          <a:solidFill>
                            <a:srgbClr val="C00000"/>
                          </a:solidFill>
                          <a:latin typeface="Arial Narrow" pitchFamily="34" charset="0"/>
                        </a:rPr>
                        <a:t>Sensing Everything</a:t>
                      </a:r>
                    </a:p>
                    <a:p>
                      <a:pPr marL="0" lvl="0" indent="0" algn="l" fontAlgn="b">
                        <a:buFont typeface="Arial" pitchFamily="34" charset="0"/>
                        <a:buNone/>
                      </a:pP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Over 1 billion consumer gyroscopes shipped worldwide</a:t>
                      </a:r>
                    </a:p>
                    <a:p>
                      <a:pPr marL="0" lvl="0" indent="0" algn="l" fontAlgn="b">
                        <a:buFont typeface="Arial" pitchFamily="34" charset="0"/>
                        <a:buNone/>
                      </a:pP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80% worldwide consumer 6 axis/gyro market share</a:t>
                      </a:r>
                    </a:p>
                    <a:p>
                      <a:pPr marL="0" lvl="0" indent="0" algn="l" fontAlgn="b">
                        <a:buFont typeface="Arial" pitchFamily="34" charset="0"/>
                        <a:buNone/>
                      </a:pP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Phones, wearables, drones, VR/AR…</a:t>
                      </a:r>
                    </a:p>
                    <a:p>
                      <a:pPr marL="0" lvl="0" indent="0" algn="l" fontAlgn="b">
                        <a:buFont typeface="Arial" pitchFamily="34" charset="0"/>
                        <a:buNone/>
                      </a:pP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290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l" fontAlgn="b">
                        <a:buFont typeface="Arial" pitchFamily="34" charset="0"/>
                        <a:buNone/>
                      </a:pPr>
                      <a:r>
                        <a:rPr lang="en-US" sz="1800" b="1" i="0" u="none" strike="noStrike" dirty="0" smtClean="0">
                          <a:solidFill>
                            <a:srgbClr val="C00000"/>
                          </a:solidFill>
                          <a:latin typeface="Arial Narrow" pitchFamily="34" charset="0"/>
                        </a:rPr>
                        <a:t>Headquarters</a:t>
                      </a:r>
                    </a:p>
                    <a:p>
                      <a:pPr marL="0" indent="0" algn="l" fontAlgn="b">
                        <a:buFont typeface="Arial" pitchFamily="34" charset="0"/>
                        <a:buNone/>
                      </a:pPr>
                      <a:endParaRPr lang="en-US" sz="1800" b="1" i="0" u="none" strike="noStrike" dirty="0" smtClean="0">
                        <a:solidFill>
                          <a:srgbClr val="C00000"/>
                        </a:solidFill>
                        <a:latin typeface="Arial Narrow" pitchFamily="34" charset="0"/>
                      </a:endParaRPr>
                    </a:p>
                    <a:p>
                      <a:pPr marL="0" indent="0" algn="l" fontAlgn="b">
                        <a:buFont typeface="Arial" pitchFamily="34" charset="0"/>
                        <a:buNone/>
                      </a:pPr>
                      <a:r>
                        <a:rPr lang="en-US" sz="1800" b="1" i="0" u="none" strike="noStrike" dirty="0" smtClean="0">
                          <a:solidFill>
                            <a:srgbClr val="C00000"/>
                          </a:solidFill>
                          <a:latin typeface="Arial Narrow" pitchFamily="34" charset="0"/>
                        </a:rPr>
                        <a:t>Offices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lvl="0" indent="0" algn="l" fontAlgn="b">
                        <a:buFont typeface="Arial" pitchFamily="34" charset="0"/>
                        <a:buNone/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Silicon Valley (San Jose,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CA)</a:t>
                      </a: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Calgary, China, Japan,</a:t>
                      </a:r>
                      <a:b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</a:b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Taiwan, Slovakia, Boston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France, Korea,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Milan</a:t>
                      </a: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35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l" fontAlgn="b">
                        <a:buFont typeface="Arial" pitchFamily="34" charset="0"/>
                        <a:buNone/>
                      </a:pPr>
                      <a:r>
                        <a:rPr lang="en-US" sz="1800" b="1" i="0" u="none" strike="noStrike" dirty="0" smtClean="0">
                          <a:solidFill>
                            <a:srgbClr val="C00000"/>
                          </a:solidFill>
                          <a:latin typeface="Arial Narrow" pitchFamily="34" charset="0"/>
                        </a:rPr>
                        <a:t>Employees</a:t>
                      </a:r>
                      <a:endParaRPr lang="en-US" sz="1800" b="1" i="0" u="none" strike="noStrike" dirty="0">
                        <a:solidFill>
                          <a:srgbClr val="C00000"/>
                        </a:solidFill>
                        <a:latin typeface="Arial Narrow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lvl="0" indent="0" algn="l" fontAlgn="b">
                        <a:buFont typeface="Arial" pitchFamily="34" charset="0"/>
                        <a:buNone/>
                      </a:pP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cs typeface="Arial" pitchFamily="34" charset="0"/>
                        </a:rPr>
                        <a:t>&gt; 650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989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l" fontAlgn="b">
                        <a:buFont typeface="Arial" pitchFamily="34" charset="0"/>
                        <a:buNone/>
                      </a:pPr>
                      <a:r>
                        <a:rPr lang="en-US" sz="1800" b="1" i="0" u="none" strike="noStrike" dirty="0" smtClean="0">
                          <a:solidFill>
                            <a:srgbClr val="C00000"/>
                          </a:solidFill>
                          <a:latin typeface="Arial Narrow" pitchFamily="34" charset="0"/>
                        </a:rPr>
                        <a:t>Revenue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FY12: 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$153M      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FY13: 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$209M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FY14:  $253M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FY15:  $372M</a:t>
                      </a:r>
                      <a:b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</a:b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028700" y="6430089"/>
            <a:ext cx="7200900" cy="123111"/>
          </a:xfrm>
          <a:prstGeom prst="rect">
            <a:avLst/>
          </a:prstGeom>
          <a:noFill/>
          <a:ln w="3175">
            <a:noFill/>
            <a:prstDash val="sysDot"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marL="57150" indent="-57150" defTabSz="82073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44061"/>
              </a:buClr>
              <a:buSzPct val="90000"/>
              <a:buFont typeface="Wingdings" pitchFamily="2" charset="2"/>
              <a:buNone/>
              <a:tabLst>
                <a:tab pos="457200" algn="l"/>
              </a:tabLst>
            </a:pPr>
            <a:r>
              <a:rPr lang="en-US" sz="800" dirty="0" smtClean="0">
                <a:solidFill>
                  <a:prstClr val="black"/>
                </a:solidFill>
                <a:latin typeface="+mj-lt"/>
                <a:ea typeface="ＭＳ Ｐゴシック" pitchFamily="-72" charset="-128"/>
                <a:cs typeface="Arial" charset="0"/>
              </a:rPr>
              <a:t>Note: Company fiscal year ends Sunday closest to March 31.</a:t>
            </a:r>
            <a:endParaRPr lang="en-US" sz="800" dirty="0">
              <a:solidFill>
                <a:prstClr val="black"/>
              </a:solidFill>
              <a:latin typeface="+mj-lt"/>
              <a:ea typeface="ＭＳ Ｐゴシック" pitchFamily="-72" charset="-128"/>
              <a:cs typeface="Arial" charset="0"/>
            </a:endParaRPr>
          </a:p>
        </p:txBody>
      </p:sp>
      <p:sp>
        <p:nvSpPr>
          <p:cNvPr id="24" name="Slide Number Placeholder 3"/>
          <p:cNvSpPr txBox="1">
            <a:spLocks/>
          </p:cNvSpPr>
          <p:nvPr/>
        </p:nvSpPr>
        <p:spPr>
          <a:xfrm>
            <a:off x="7010400" y="6616825"/>
            <a:ext cx="2133600" cy="19685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DA3B033-3097-4B0A-8363-9DC1257E7F9A}" type="slidenum">
              <a:rPr lang="en-US" sz="1000" smtClean="0">
                <a:solidFill>
                  <a:srgbClr val="595959"/>
                </a:solidFill>
              </a:rPr>
              <a:pPr algn="r"/>
              <a:t>2</a:t>
            </a:fld>
            <a:endParaRPr lang="en-US" sz="1000" dirty="0">
              <a:solidFill>
                <a:srgbClr val="595959"/>
              </a:solidFill>
            </a:endParaRPr>
          </a:p>
        </p:txBody>
      </p:sp>
      <p:pic>
        <p:nvPicPr>
          <p:cNvPr id="1028" name="Picture 4" descr="Moti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3" r="5860"/>
          <a:stretch/>
        </p:blipFill>
        <p:spPr bwMode="auto">
          <a:xfrm>
            <a:off x="7340095" y="990600"/>
            <a:ext cx="147421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store.storeimages.cdn-apple.com/4351/as-images.apple.com/is/image/AppleInc/aos/published/images/i/ph/iphone6/select/iphone6-select-2014?wid=1200&amp;hei=630&amp;fmt=jpeg&amp;qlt=95&amp;op_sharpen=0&amp;resMode=bicub&amp;op_usm=0.5,0.5,0,0&amp;iccEmbed=0&amp;layer=comp&amp;.v=141152063322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2" r="23711"/>
          <a:stretch/>
        </p:blipFill>
        <p:spPr bwMode="auto">
          <a:xfrm>
            <a:off x="4622006" y="3657600"/>
            <a:ext cx="2275713" cy="24309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12420" b="40378"/>
          <a:stretch/>
        </p:blipFill>
        <p:spPr>
          <a:xfrm>
            <a:off x="6781800" y="2596687"/>
            <a:ext cx="2286497" cy="905019"/>
          </a:xfrm>
          <a:prstGeom prst="rect">
            <a:avLst/>
          </a:prstGeom>
        </p:spPr>
      </p:pic>
      <p:pic>
        <p:nvPicPr>
          <p:cNvPr id="9" name="Picture 8" descr="Oculus_Rift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5745" y="2581353"/>
            <a:ext cx="1457014" cy="874209"/>
          </a:xfrm>
          <a:prstGeom prst="rect">
            <a:avLst/>
          </a:prstGeom>
        </p:spPr>
      </p:pic>
      <p:pic>
        <p:nvPicPr>
          <p:cNvPr id="10" name="Picture 6" descr="https://encrypted-tbn1.gstatic.com/images?q=tbn:ANd9GcTo505Pq27b_oP3tiUFHf6d8JWJWyd90ha9WRKqedddIZ4_v3Ef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4" r="24634"/>
          <a:stretch/>
        </p:blipFill>
        <p:spPr bwMode="auto">
          <a:xfrm>
            <a:off x="7494118" y="4168624"/>
            <a:ext cx="86186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153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Future: Integrating more Sensors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A3B033-3097-4B0A-8363-9DC1257E7F9A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15" y="1540160"/>
            <a:ext cx="9054445" cy="4555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924203"/>
            <a:ext cx="3653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More Devices = More 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Increased accuracy &amp; reliability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997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are Hiring!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Come by </a:t>
            </a:r>
            <a:r>
              <a:rPr lang="en-US" dirty="0" smtClean="0"/>
              <a:t>and </a:t>
            </a:r>
            <a:r>
              <a:rPr lang="en-US" dirty="0" smtClean="0"/>
              <a:t>talk to </a:t>
            </a:r>
            <a:r>
              <a:rPr lang="en-US" dirty="0" smtClean="0"/>
              <a:t>me F2F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Current open position:</a:t>
            </a:r>
            <a:endParaRPr lang="en-US" dirty="0" smtClean="0"/>
          </a:p>
          <a:p>
            <a:pPr lvl="1"/>
            <a:r>
              <a:rPr lang="en-US" dirty="0"/>
              <a:t>iOS Developer (3-6 years experience)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Always Hiring</a:t>
            </a:r>
          </a:p>
          <a:p>
            <a:pPr lvl="1"/>
            <a:r>
              <a:rPr lang="en-US" dirty="0" smtClean="0"/>
              <a:t>The </a:t>
            </a:r>
            <a:r>
              <a:rPr lang="en-US" u="sng" dirty="0" smtClean="0"/>
              <a:t>best</a:t>
            </a:r>
            <a:r>
              <a:rPr lang="en-US" dirty="0" smtClean="0"/>
              <a:t> navigation algorithm designers</a:t>
            </a:r>
          </a:p>
          <a:p>
            <a:pPr lvl="2"/>
            <a:r>
              <a:rPr lang="en-US" dirty="0" smtClean="0"/>
              <a:t>Geomatics or Electrical engineering grads with MSc’s and/or PhD’s preferred</a:t>
            </a:r>
          </a:p>
          <a:p>
            <a:pPr lvl="1"/>
            <a:r>
              <a:rPr lang="en-US" dirty="0" smtClean="0"/>
              <a:t>Software developers</a:t>
            </a:r>
          </a:p>
          <a:p>
            <a:pPr lvl="2"/>
            <a:r>
              <a:rPr lang="en-US" dirty="0" smtClean="0"/>
              <a:t>Strong C background mandatory</a:t>
            </a:r>
          </a:p>
          <a:p>
            <a:pPr lvl="2"/>
            <a:r>
              <a:rPr lang="en-US" dirty="0" smtClean="0"/>
              <a:t>Mobile OS experience </a:t>
            </a:r>
            <a:r>
              <a:rPr lang="en-US" dirty="0" smtClean="0"/>
              <a:t>preferred (</a:t>
            </a:r>
            <a:r>
              <a:rPr lang="en-US" dirty="0" smtClean="0"/>
              <a:t>Android, iOS, Linux, Windows)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A3B033-3097-4B0A-8363-9DC1257E7F9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3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My Contact Info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Chris Goodall</a:t>
            </a:r>
            <a:endParaRPr lang="en-CA" dirty="0" smtClean="0"/>
          </a:p>
          <a:p>
            <a:pPr marL="0" indent="0">
              <a:buNone/>
            </a:pPr>
            <a:r>
              <a:rPr lang="en-CA" dirty="0" smtClean="0">
                <a:hlinkClick r:id="rId2"/>
              </a:rPr>
              <a:t>cgoodall@invensense.com</a:t>
            </a:r>
            <a:endParaRPr lang="en-CA" dirty="0" smtClean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Suite 311, 3553 31 Street NW</a:t>
            </a:r>
          </a:p>
          <a:p>
            <a:pPr marL="0" indent="0">
              <a:buNone/>
            </a:pPr>
            <a:r>
              <a:rPr lang="en-CA" dirty="0" smtClean="0"/>
              <a:t>Calgary, AB</a:t>
            </a:r>
            <a:endParaRPr lang="en-CA" dirty="0"/>
          </a:p>
        </p:txBody>
      </p:sp>
      <p:pic>
        <p:nvPicPr>
          <p:cNvPr id="1026" name="Picture 2" descr="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50767"/>
            <a:ext cx="3168352" cy="337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151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623050"/>
            <a:ext cx="2133600" cy="196850"/>
          </a:xfrm>
        </p:spPr>
        <p:txBody>
          <a:bodyPr/>
          <a:lstStyle/>
          <a:p>
            <a:fld id="{EDA3B033-3097-4B0A-8363-9DC1257E7F9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4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InvenSense</a:t>
            </a:r>
            <a:r>
              <a:rPr lang="en-CA" dirty="0" smtClean="0"/>
              <a:t> Canada</a:t>
            </a:r>
            <a:endParaRPr lang="en-CA" dirty="0"/>
          </a:p>
        </p:txBody>
      </p:sp>
      <p:grpSp>
        <p:nvGrpSpPr>
          <p:cNvPr id="15" name="Group 14"/>
          <p:cNvGrpSpPr/>
          <p:nvPr/>
        </p:nvGrpSpPr>
        <p:grpSpPr>
          <a:xfrm>
            <a:off x="-13362" y="1772816"/>
            <a:ext cx="9121866" cy="3718570"/>
            <a:chOff x="311955" y="1612612"/>
            <a:chExt cx="9121866" cy="371857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8" t="16969" r="2513" b="27030"/>
            <a:stretch/>
          </p:blipFill>
          <p:spPr>
            <a:xfrm>
              <a:off x="959732" y="1612612"/>
              <a:ext cx="8186057" cy="371857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11955" y="1793503"/>
              <a:ext cx="33123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dirty="0" smtClean="0"/>
                <a:t>20+ Calgary employees</a:t>
              </a:r>
            </a:p>
            <a:p>
              <a:r>
                <a:rPr lang="en-CA" b="1" dirty="0" smtClean="0"/>
                <a:t>U of C spin-out </a:t>
              </a:r>
              <a:r>
                <a:rPr lang="en-CA" b="1" dirty="0"/>
                <a:t>(2009) 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1955" y="4060884"/>
              <a:ext cx="38164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dirty="0" smtClean="0"/>
                <a:t>Globally recognized team</a:t>
              </a:r>
            </a:p>
            <a:p>
              <a:r>
                <a:rPr lang="en-CA" b="1" dirty="0"/>
                <a:t>3</a:t>
              </a:r>
              <a:r>
                <a:rPr lang="en-CA" b="1" dirty="0" smtClean="0"/>
                <a:t>0+ </a:t>
              </a:r>
              <a:r>
                <a:rPr lang="en-CA" b="1" dirty="0"/>
                <a:t>patents </a:t>
              </a:r>
              <a:r>
                <a:rPr lang="en-CA" b="1" dirty="0" smtClean="0"/>
                <a:t>filed, 400+ papers</a:t>
              </a:r>
              <a:endParaRPr lang="en-CA" b="1" dirty="0"/>
            </a:p>
            <a:p>
              <a:r>
                <a:rPr lang="en-CA" b="1" dirty="0"/>
                <a:t>80+ </a:t>
              </a:r>
              <a:r>
                <a:rPr lang="en-CA" b="1" dirty="0" smtClean="0"/>
                <a:t>person years development</a:t>
              </a:r>
              <a:endParaRPr lang="en-CA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1955" y="2833990"/>
              <a:ext cx="30731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dirty="0" smtClean="0"/>
                <a:t>SW platform company</a:t>
              </a:r>
            </a:p>
            <a:p>
              <a:r>
                <a:rPr lang="en-CA" b="1" dirty="0" smtClean="0"/>
                <a:t>Navigation SW products</a:t>
              </a:r>
              <a:endParaRPr lang="en-CA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09485" y="2705506"/>
              <a:ext cx="30243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b="1" dirty="0"/>
                <a:t>Tier-1 global customers including </a:t>
              </a:r>
              <a:r>
                <a:rPr lang="en-CA" b="1" dirty="0" smtClean="0"/>
                <a:t>smartphone manufacturers</a:t>
              </a:r>
              <a:endParaRPr lang="en-CA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61413" y="1793503"/>
              <a:ext cx="3672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b="1" dirty="0" smtClean="0"/>
                <a:t>Software deployed on millions</a:t>
              </a:r>
            </a:p>
            <a:p>
              <a:pPr algn="r"/>
              <a:r>
                <a:rPr lang="en-CA" b="1" dirty="0"/>
                <a:t>o</a:t>
              </a:r>
              <a:r>
                <a:rPr lang="en-CA" b="1" dirty="0" smtClean="0"/>
                <a:t>f devices worldwide (2014+)</a:t>
              </a:r>
              <a:endParaRPr lang="en-CA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21453" y="4060884"/>
              <a:ext cx="33123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b="1" dirty="0" smtClean="0"/>
                <a:t>Acquired by </a:t>
              </a:r>
              <a:r>
                <a:rPr lang="en-CA" b="1" dirty="0" err="1" smtClean="0"/>
                <a:t>InvenSense</a:t>
              </a:r>
              <a:endParaRPr lang="en-CA" b="1" dirty="0"/>
            </a:p>
            <a:p>
              <a:pPr algn="r"/>
              <a:r>
                <a:rPr lang="en-CA" b="1" dirty="0"/>
                <a:t> </a:t>
              </a:r>
              <a:r>
                <a:rPr lang="en-CA" b="1" dirty="0" smtClean="0"/>
                <a:t>in 2014 for $36M </a:t>
              </a:r>
              <a:r>
                <a:rPr lang="en-CA" b="1" dirty="0" smtClean="0"/>
                <a:t>USD</a:t>
              </a:r>
              <a:endParaRPr lang="en-CA" b="1" dirty="0" smtClean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0" y="1030069"/>
            <a:ext cx="6314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 smtClean="0"/>
              <a:t>InvenSense</a:t>
            </a:r>
            <a:r>
              <a:rPr lang="en-CA" dirty="0" smtClean="0"/>
              <a:t> Canada was previously Trusted Positioning Inc.</a:t>
            </a:r>
          </a:p>
          <a:p>
            <a:r>
              <a:rPr lang="en-CA" dirty="0" err="1" smtClean="0"/>
              <a:t>InvenSense</a:t>
            </a:r>
            <a:r>
              <a:rPr lang="en-CA" dirty="0" smtClean="0"/>
              <a:t> acquired Trusted Positioning in 2014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78702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teve Job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2" t="2914" r="92" b="9707"/>
          <a:stretch/>
        </p:blipFill>
        <p:spPr bwMode="auto">
          <a:xfrm>
            <a:off x="4942582" y="3013363"/>
            <a:ext cx="4201418" cy="384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 descr="https://qualcommventures.com/wordpress/wp-content/uploads/2012/10/Xiaomi-Color-Portfolio-Log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" t="25625" r="5891" b="24908"/>
          <a:stretch/>
        </p:blipFill>
        <p:spPr bwMode="auto">
          <a:xfrm>
            <a:off x="3345253" y="2403763"/>
            <a:ext cx="2141147" cy="89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uawei log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" r="6506"/>
          <a:stretch/>
        </p:blipFill>
        <p:spPr bwMode="auto">
          <a:xfrm>
            <a:off x="304800" y="4832999"/>
            <a:ext cx="1441017" cy="104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arrot_logo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2286000" y="2958222"/>
            <a:ext cx="949640" cy="513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7800" y="1794163"/>
            <a:ext cx="1665775" cy="553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648200" y="4689763"/>
            <a:ext cx="1020147" cy="21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905729" y="3380724"/>
            <a:ext cx="793966" cy="209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6055" y="2126168"/>
            <a:ext cx="1607967" cy="734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http://htc-phones.net/wp-content/uploads/2009/01/htc-logo.png"/>
          <p:cNvPicPr>
            <a:picLocks noChangeAspect="1" noChangeArrowheads="1"/>
          </p:cNvPicPr>
          <p:nvPr/>
        </p:nvPicPr>
        <p:blipFill rotWithShape="1">
          <a:blip r:embed="rId11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b="32924"/>
          <a:stretch/>
        </p:blipFill>
        <p:spPr bwMode="auto">
          <a:xfrm>
            <a:off x="3025848" y="7875124"/>
            <a:ext cx="850275" cy="354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2" descr="http://www.mobilewhack.com/wp-content/pics/2009/10/pantech-logo.jp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3124200" y="3590576"/>
            <a:ext cx="749061" cy="23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4600" y="2514600"/>
            <a:ext cx="873891" cy="324145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67256" y="2034844"/>
            <a:ext cx="647144" cy="403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5800" y="3747849"/>
            <a:ext cx="1142330" cy="332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http://www.ethiopianreview.com/wp-content/uploads/2009/09/Asus-logo.jpg"/>
          <p:cNvPicPr>
            <a:picLocks noChangeAspect="1" noChangeArrowheads="1"/>
          </p:cNvPicPr>
          <p:nvPr/>
        </p:nvPicPr>
        <p:blipFill>
          <a:blip r:embed="rId16" cstate="email">
            <a:clrChange>
              <a:clrFrom>
                <a:srgbClr val="FFFFF3"/>
              </a:clrFrom>
              <a:clrTo>
                <a:srgbClr val="FFFF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6600" y="6019800"/>
            <a:ext cx="879419" cy="219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 descr="http://www.ethiopianreview.com/wp-content/uploads/2009/09/toshiba-logo-.jpg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3647697" y="4069766"/>
            <a:ext cx="997276" cy="174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3394363"/>
            <a:ext cx="1515335" cy="4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 descr="C:\Users\hmohammadi.INVCORP\Desktop\sony2.jpg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37"/>
          <a:stretch/>
        </p:blipFill>
        <p:spPr bwMode="auto">
          <a:xfrm>
            <a:off x="1524274" y="3870639"/>
            <a:ext cx="1980926" cy="43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://ausdroid.net/wp-content/uploads/2013/08/oppo.jpg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985" y="5068660"/>
            <a:ext cx="1389326" cy="28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http://www.bbkhk.com/images/logo/bbk_logo_150px.jpg">
            <a:hlinkClick r:id="rId22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895600"/>
            <a:ext cx="803154" cy="19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http://www.gadgetsmagazine.com.ph/wp-content/uploads/2013/09/blackberry-new-logo.jpg">
            <a:hlinkClick r:id="rId24"/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89" b="41386"/>
          <a:stretch/>
        </p:blipFill>
        <p:spPr bwMode="auto">
          <a:xfrm>
            <a:off x="3048000" y="4765963"/>
            <a:ext cx="1517567" cy="26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http://www.blogcdn.com/www.engadget.com/media/2010/12/10x1210ibn534moto.jpg">
            <a:hlinkClick r:id="rId26"/>
          </p:cNvPr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143000"/>
            <a:ext cx="795061" cy="55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7"/>
          <p:cNvPicPr>
            <a:picLocks noChangeAspect="1" noChangeArrowheads="1"/>
          </p:cNvPicPr>
          <p:nvPr/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10" y="3034652"/>
            <a:ext cx="389845" cy="38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9" descr="http://solutions.us.fujitsu.com/internal/Fujitsu_Logos/downloads/smwbr.jpg">
            <a:hlinkClick r:id="rId29"/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6" t="18485" r="10421" b="17560"/>
          <a:stretch/>
        </p:blipFill>
        <p:spPr bwMode="auto">
          <a:xfrm>
            <a:off x="2590800" y="5715000"/>
            <a:ext cx="702468" cy="35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1" descr="http://www.blasers.co.za/images/Logos/Big_kyocera-logo.jpg">
            <a:hlinkClick r:id="rId31"/>
          </p:cNvPr>
          <p:cNvPicPr>
            <a:picLocks noChangeAspect="1" noChangeArrowheads="1"/>
          </p:cNvPicPr>
          <p:nvPr/>
        </p:nvPicPr>
        <p:blipFill rotWithShape="1">
          <a:blip r:embed="rId32" cstate="print">
            <a:clrChange>
              <a:clrFrom>
                <a:srgbClr val="FFFBFD"/>
              </a:clrFrom>
              <a:clrTo>
                <a:srgbClr val="FF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03" b="37453"/>
          <a:stretch/>
        </p:blipFill>
        <p:spPr bwMode="auto">
          <a:xfrm>
            <a:off x="1877633" y="3560633"/>
            <a:ext cx="1027055" cy="22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http://en.trade2cn.com/upload/2010/20101011dsj2157/1011051645530Al_logo.jpg"/>
          <p:cNvPicPr>
            <a:picLocks noChangeAspect="1" noChangeArrowheads="1"/>
          </p:cNvPicPr>
          <p:nvPr/>
        </p:nvPicPr>
        <p:blipFill rotWithShape="1">
          <a:blip r:embed="rId33" cstate="email">
            <a:clrChange>
              <a:clrFrom>
                <a:srgbClr val="FFF8FF"/>
              </a:clrFrom>
              <a:clrTo>
                <a:srgbClr val="FFF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35663" y="4827527"/>
            <a:ext cx="851994" cy="17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://tctechcrunch2011.files.wordpress.com/2012/07/amazon-logo.jpeg?w=288"/>
          <p:cNvPicPr>
            <a:picLocks noChangeAspect="1" noChangeArrowheads="1"/>
          </p:cNvPicPr>
          <p:nvPr/>
        </p:nvPicPr>
        <p:blipFill rotWithShape="1">
          <a:blip r:embed="rId3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" y="2852235"/>
            <a:ext cx="1245906" cy="54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676399" y="1143000"/>
            <a:ext cx="1371601" cy="42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 descr="http://t3.gstatic.com/images?q=tbn:ANd9GcQIzJLdtb-2q0aeffOI5ZkMNsHNafVIki_GwdodlKJsjyRDBQ38&amp;t=1"/>
          <p:cNvPicPr>
            <a:picLocks noChangeAspect="1" noChangeArrowheads="1"/>
          </p:cNvPicPr>
          <p:nvPr/>
        </p:nvPicPr>
        <p:blipFill>
          <a:blip r:embed="rId3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3276600" y="1410086"/>
            <a:ext cx="748566" cy="23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http://www.gadgetlite.com/wp-content/uploads/2011/04/Google.jpg"/>
          <p:cNvPicPr>
            <a:picLocks noChangeAspect="1" noChangeArrowheads="1"/>
          </p:cNvPicPr>
          <p:nvPr/>
        </p:nvPicPr>
        <p:blipFill>
          <a:blip r:embed="rId3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4231062" y="1295400"/>
            <a:ext cx="1468632" cy="58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http://www.202comms.com/UniversalElectronics/UniversalLogo.jpg"/>
          <p:cNvPicPr>
            <a:picLocks noChangeAspect="1" noChangeArrowheads="1"/>
          </p:cNvPicPr>
          <p:nvPr/>
        </p:nvPicPr>
        <p:blipFill>
          <a:blip r:embed="rId3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7391400" y="2209800"/>
            <a:ext cx="1084696" cy="421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 descr="http://www.simcom.us/SIMCOM-LOGO.jpg"/>
          <p:cNvPicPr>
            <a:picLocks noChangeAspect="1" noChangeArrowheads="1"/>
          </p:cNvPicPr>
          <p:nvPr/>
        </p:nvPicPr>
        <p:blipFill>
          <a:blip r:embed="rId39" cstate="email">
            <a:clrChange>
              <a:clrFrom>
                <a:srgbClr val="F8F7F3"/>
              </a:clrFrom>
              <a:clrTo>
                <a:srgbClr val="F8F7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5486400"/>
            <a:ext cx="511581" cy="41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http://www.keywebconcepts.com/blog/wp-content/uploads/2011/03/black-and-decker-logo.jpg"/>
          <p:cNvPicPr>
            <a:picLocks noChangeAspect="1" noChangeArrowheads="1"/>
          </p:cNvPicPr>
          <p:nvPr/>
        </p:nvPicPr>
        <p:blipFill>
          <a:blip r:embed="rId4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066800"/>
            <a:ext cx="807768" cy="50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http://images.wikia.com/lego/images/2/2d/LEGO_logo.jpg"/>
          <p:cNvPicPr>
            <a:picLocks noChangeAspect="1" noChangeArrowheads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513766" cy="50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http://t1.gstatic.com/images?q=tbn:ANd9GcSWfVdP8UROrVMeQ51jqVq7K9uEiCrHPr1FeadAqGW3d84jVmF3qA"/>
          <p:cNvPicPr>
            <a:picLocks noChangeAspect="1" noChangeArrowheads="1"/>
          </p:cNvPicPr>
          <p:nvPr/>
        </p:nvPicPr>
        <p:blipFill>
          <a:blip r:embed="rId42" cstate="email">
            <a:clrChange>
              <a:clrFrom>
                <a:srgbClr val="F8FFFA"/>
              </a:clrFrom>
              <a:clrTo>
                <a:srgbClr val="F8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1371600"/>
            <a:ext cx="806497" cy="33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://fstoppers.com/wp-content/uploads/2012/11/Nikon-logo.jpg"/>
          <p:cNvPicPr>
            <a:picLocks noChangeAspect="1" noChangeArrowheads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0" b="16574"/>
          <a:stretch/>
        </p:blipFill>
        <p:spPr bwMode="auto">
          <a:xfrm>
            <a:off x="2264322" y="1827207"/>
            <a:ext cx="787667" cy="29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://www.ravepubs.com/wp-content/uploads/2013/06/casio-logo.gif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33" y="3439826"/>
            <a:ext cx="646151" cy="15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2" descr="http://www.mediavisionpro.com/Logos/fujinon-logo1.pn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28581"/>
            <a:ext cx="762000" cy="33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4" descr="http://www.v3.co.uk/IMG/290/74290/lenovo-logo-540x334.gif?1249401009"/>
          <p:cNvPicPr>
            <a:picLocks noChangeAspect="1" noChangeArrowheads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81" b="32609"/>
          <a:stretch/>
        </p:blipFill>
        <p:spPr bwMode="auto">
          <a:xfrm>
            <a:off x="2209800" y="4392974"/>
            <a:ext cx="1471457" cy="29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Tyco International - www.your"/>
          <p:cNvPicPr>
            <a:picLocks noChangeAspect="1" noChangeArrowheads="1"/>
          </p:cNvPicPr>
          <p:nvPr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0" b="30227"/>
          <a:stretch/>
        </p:blipFill>
        <p:spPr bwMode="auto">
          <a:xfrm>
            <a:off x="1676400" y="6172200"/>
            <a:ext cx="721040" cy="18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https://encrypted-tbn3.gstatic.com/images?q=tbn:ANd9GcTuTANV6qOCEac3_2Dv7aNemxZk3twy3TPhvLgMK7DW2Qwxwtr_Ou7tLYhb">
            <a:hlinkClick r:id="rId48"/>
          </p:cNvPr>
          <p:cNvPicPr>
            <a:picLocks noChangeAspect="1" noChangeArrowheads="1"/>
          </p:cNvPicPr>
          <p:nvPr/>
        </p:nvPicPr>
        <p:blipFill rotWithShape="1"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9" t="29931" r="8544" b="27055"/>
          <a:stretch/>
        </p:blipFill>
        <p:spPr bwMode="auto">
          <a:xfrm>
            <a:off x="2624828" y="5061918"/>
            <a:ext cx="1545223" cy="29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http://www.gamesystemparts.com/images/d16d2s_04.jpg"/>
          <p:cNvPicPr>
            <a:picLocks noChangeAspect="1" noChangeArrowheads="1"/>
          </p:cNvPicPr>
          <p:nvPr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3" t="36236" r="7297" b="34242"/>
          <a:stretch/>
        </p:blipFill>
        <p:spPr bwMode="auto">
          <a:xfrm>
            <a:off x="228600" y="1066800"/>
            <a:ext cx="1324884" cy="33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8" descr="http://eightyeightintl.com/wp-content/uploads/2012/06/polar_logo.jpg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77" y="4521641"/>
            <a:ext cx="855323" cy="14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0" descr="http://traxxas.com/sites/default/files/Traxxas_Logo.jpg"/>
          <p:cNvPicPr>
            <a:picLocks noChangeAspect="1" noChangeArrowheads="1"/>
          </p:cNvPicPr>
          <p:nvPr/>
        </p:nvPicPr>
        <p:blipFill rotWithShape="1"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" t="24706" r="6542" b="21747"/>
          <a:stretch/>
        </p:blipFill>
        <p:spPr bwMode="auto">
          <a:xfrm>
            <a:off x="416932" y="3892021"/>
            <a:ext cx="994936" cy="18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2" descr="http://1-ps.googleusercontent.com/h/www.gizchina.com/wp-content/uploads/images/xmeizu-logo1.jpg.pagespeed.ic.iFuKzVVuIP.jpg"/>
          <p:cNvPicPr>
            <a:picLocks noChangeAspect="1" noChangeArrowheads="1"/>
          </p:cNvPicPr>
          <p:nvPr/>
        </p:nvPicPr>
        <p:blipFill rotWithShape="1"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31357" r="6271" b="41927"/>
          <a:stretch/>
        </p:blipFill>
        <p:spPr bwMode="auto">
          <a:xfrm>
            <a:off x="474639" y="4209553"/>
            <a:ext cx="1003313" cy="17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8" descr="GIONEE LOGO"/>
          <p:cNvPicPr>
            <a:picLocks noChangeAspect="1" noChangeArrowheads="1"/>
          </p:cNvPicPr>
          <p:nvPr/>
        </p:nvPicPr>
        <p:blipFill rotWithShape="1"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5" t="26774" r="11197" b="25507"/>
          <a:stretch/>
        </p:blipFill>
        <p:spPr bwMode="auto">
          <a:xfrm>
            <a:off x="3810000" y="5562600"/>
            <a:ext cx="1180501" cy="28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0" descr="http://content4.viralnova.com/wp-content/uploads/2014/07/nokia-logo.jpg">
            <a:hlinkClick r:id="rId55"/>
          </p:cNvPr>
          <p:cNvPicPr>
            <a:picLocks noChangeAspect="1" noChangeArrowheads="1"/>
          </p:cNvPicPr>
          <p:nvPr/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5" t="35729" r="15563" b="35879"/>
          <a:stretch/>
        </p:blipFill>
        <p:spPr bwMode="auto">
          <a:xfrm>
            <a:off x="4191000" y="4343401"/>
            <a:ext cx="1293012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http://www.huaqin.com/images/logo.jpg"/>
          <p:cNvPicPr>
            <a:picLocks noChangeAspect="1" noChangeArrowheads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26" r="77538"/>
          <a:stretch/>
        </p:blipFill>
        <p:spPr bwMode="auto">
          <a:xfrm>
            <a:off x="8305800" y="3429000"/>
            <a:ext cx="613327" cy="42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https://encrypted-tbn0.gstatic.com/images?q=tbn:ANd9GcQx551pB3RgQMMsZMXtZuCdP_za_j9aXSaWw-XKMmcVSgqssCKMjw"/>
          <p:cNvPicPr>
            <a:picLocks noChangeAspect="1" noChangeArrowheads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7" r="14878" b="-1"/>
          <a:stretch/>
        </p:blipFill>
        <p:spPr bwMode="auto">
          <a:xfrm>
            <a:off x="8001000" y="2895600"/>
            <a:ext cx="1044535" cy="25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84774" y="1924007"/>
            <a:ext cx="1387226" cy="403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itle 1"/>
          <p:cNvSpPr txBox="1">
            <a:spLocks/>
          </p:cNvSpPr>
          <p:nvPr/>
        </p:nvSpPr>
        <p:spPr>
          <a:xfrm>
            <a:off x="228600" y="188346"/>
            <a:ext cx="7467600" cy="57365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000" b="1" kern="1200" spc="20" baseline="0">
                <a:solidFill>
                  <a:srgbClr val="00325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2800" dirty="0" smtClean="0"/>
              <a:t>Diverse and Global </a:t>
            </a:r>
            <a:r>
              <a:rPr lang="en-US" sz="2800" dirty="0"/>
              <a:t>C</a:t>
            </a:r>
            <a:r>
              <a:rPr lang="en-US" sz="2800" dirty="0" smtClean="0"/>
              <a:t>ustomers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231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76561"/>
            <a:ext cx="8229600" cy="518979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707691" y="1319119"/>
            <a:ext cx="16298" cy="4778673"/>
          </a:xfrm>
          <a:prstGeom prst="straightConnector1">
            <a:avLst/>
          </a:prstGeom>
          <a:ln w="79375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1" descr="C:\Users\sdavis\Desktop\PowerPointImages\DroneAR.png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192147">
            <a:off x="4267026" y="5440282"/>
            <a:ext cx="848090" cy="411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34088" y="5483294"/>
            <a:ext cx="1119117" cy="232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r">
              <a:defRPr/>
            </a:pPr>
            <a:r>
              <a:rPr lang="en-US" sz="1200" b="1" dirty="0">
                <a:solidFill>
                  <a:schemeClr val="accent2"/>
                </a:solidFill>
              </a:rPr>
              <a:t>Imaging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348813" y="5184709"/>
            <a:ext cx="1119117" cy="232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r"/>
            <a:r>
              <a:rPr lang="en-US" sz="1200" b="1" dirty="0">
                <a:solidFill>
                  <a:schemeClr val="accent2"/>
                </a:solidFill>
              </a:rPr>
              <a:t>Gaming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1864545" y="4888908"/>
            <a:ext cx="1546747" cy="222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r">
              <a:defRPr/>
            </a:pPr>
            <a:r>
              <a:rPr lang="en-US" sz="1200" b="1" dirty="0" smtClean="0">
                <a:solidFill>
                  <a:schemeClr val="accent2"/>
                </a:solidFill>
              </a:rPr>
              <a:t>Smart Phones</a:t>
            </a:r>
            <a:endParaRPr lang="en-US" sz="1200" b="1" dirty="0">
              <a:solidFill>
                <a:schemeClr val="accent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22768" y="4619002"/>
            <a:ext cx="1119117" cy="232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r"/>
            <a:r>
              <a:rPr lang="en-US" sz="1200" b="1" dirty="0">
                <a:solidFill>
                  <a:schemeClr val="accent2"/>
                </a:solidFill>
              </a:rPr>
              <a:t>Toys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09569" y="4306643"/>
            <a:ext cx="1373874" cy="227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r">
              <a:defRPr/>
            </a:pPr>
            <a:r>
              <a:rPr lang="en-US" sz="1200" b="1" dirty="0">
                <a:solidFill>
                  <a:schemeClr val="accent2"/>
                </a:solidFill>
              </a:rPr>
              <a:t>Tablets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34606" y="3975825"/>
            <a:ext cx="1119117" cy="232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r">
              <a:defRPr/>
            </a:pPr>
            <a:r>
              <a:rPr lang="en-US" sz="1200" b="1" dirty="0">
                <a:solidFill>
                  <a:schemeClr val="accent2"/>
                </a:solidFill>
              </a:rPr>
              <a:t>Smart </a:t>
            </a:r>
            <a:r>
              <a:rPr lang="en-US" sz="1200" b="1" dirty="0" smtClean="0">
                <a:solidFill>
                  <a:schemeClr val="accent2"/>
                </a:solidFill>
              </a:rPr>
              <a:t>TVs</a:t>
            </a:r>
            <a:endParaRPr lang="en-US" sz="1200" b="1" dirty="0">
              <a:solidFill>
                <a:schemeClr val="accent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71138" y="3544871"/>
            <a:ext cx="2035792" cy="352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r">
              <a:defRPr/>
            </a:pPr>
            <a:r>
              <a:rPr lang="en-US" sz="1200" b="1" dirty="0">
                <a:solidFill>
                  <a:schemeClr val="accent2"/>
                </a:solidFill>
              </a:rPr>
              <a:t>Sport &amp; Fitness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46760" y="3196953"/>
            <a:ext cx="1405719" cy="23201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r">
              <a:defRPr/>
            </a:pPr>
            <a:r>
              <a:rPr lang="en-US" sz="1200" b="1" dirty="0" smtClean="0">
                <a:solidFill>
                  <a:schemeClr val="accent2"/>
                </a:solidFill>
              </a:rPr>
              <a:t>Appliances</a:t>
            </a:r>
            <a:endParaRPr lang="en-US" sz="1200" b="1" dirty="0">
              <a:solidFill>
                <a:schemeClr val="accent2"/>
              </a:solidFill>
            </a:endParaRPr>
          </a:p>
        </p:txBody>
      </p:sp>
      <p:sp>
        <p:nvSpPr>
          <p:cNvPr id="16" name="TextBox 59"/>
          <p:cNvSpPr txBox="1">
            <a:spLocks noChangeArrowheads="1"/>
          </p:cNvSpPr>
          <p:nvPr/>
        </p:nvSpPr>
        <p:spPr bwMode="auto">
          <a:xfrm rot="16200000">
            <a:off x="145052" y="1856466"/>
            <a:ext cx="674950" cy="29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0211" tIns="40106" rIns="80211" bIns="40106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</a:rPr>
              <a:t>&gt;3 BU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pic>
        <p:nvPicPr>
          <p:cNvPr id="17" name="Picture 2" descr="http://bkcamerahouse.com.au/images/fujifilm_finepix_f_100_fd.jp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814" y="5664795"/>
            <a:ext cx="409924" cy="322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8" name="Straight Arrow Connector 17"/>
          <p:cNvCxnSpPr/>
          <p:nvPr/>
        </p:nvCxnSpPr>
        <p:spPr>
          <a:xfrm flipV="1">
            <a:off x="688621" y="6062096"/>
            <a:ext cx="7822581" cy="16738"/>
          </a:xfrm>
          <a:prstGeom prst="straightConnector1">
            <a:avLst/>
          </a:prstGeom>
          <a:ln w="79375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58"/>
          <p:cNvSpPr txBox="1">
            <a:spLocks noChangeArrowheads="1"/>
          </p:cNvSpPr>
          <p:nvPr/>
        </p:nvSpPr>
        <p:spPr bwMode="auto">
          <a:xfrm>
            <a:off x="3033479" y="6234278"/>
            <a:ext cx="559533" cy="29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0211" tIns="40106" rIns="80211" bIns="40106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</a:rPr>
              <a:t>2010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22" name="TextBox 58"/>
          <p:cNvSpPr txBox="1">
            <a:spLocks noChangeArrowheads="1"/>
          </p:cNvSpPr>
          <p:nvPr/>
        </p:nvSpPr>
        <p:spPr bwMode="auto">
          <a:xfrm>
            <a:off x="5269704" y="6234278"/>
            <a:ext cx="559533" cy="29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0211" tIns="40106" rIns="80211" bIns="40106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</a:rPr>
              <a:t>2012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23" name="TextBox 58"/>
          <p:cNvSpPr txBox="1">
            <a:spLocks noChangeArrowheads="1"/>
          </p:cNvSpPr>
          <p:nvPr/>
        </p:nvSpPr>
        <p:spPr bwMode="auto">
          <a:xfrm>
            <a:off x="7377279" y="6234278"/>
            <a:ext cx="559533" cy="29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0211" tIns="40106" rIns="80211" bIns="40106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</a:rPr>
              <a:t>2015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24" name="TextBox 58"/>
          <p:cNvSpPr txBox="1">
            <a:spLocks noChangeArrowheads="1"/>
          </p:cNvSpPr>
          <p:nvPr/>
        </p:nvSpPr>
        <p:spPr bwMode="auto">
          <a:xfrm>
            <a:off x="1049930" y="6234278"/>
            <a:ext cx="559533" cy="29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0211" tIns="40106" rIns="80211" bIns="40106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</a:rPr>
              <a:t>2008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pic>
        <p:nvPicPr>
          <p:cNvPr id="25" name="Picture 2" descr="http://www.gadgetreview.com/wp-content/uploads/2012/08/black_decker_gyro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42" b="94382" l="671" r="96644">
                        <a14:foregroundMark x1="31077" y1="29124" x2="31077" y2="29124"/>
                        <a14:foregroundMark x1="38000" y1="27320" x2="38000" y2="27320"/>
                        <a14:foregroundMark x1="36308" y1="24485" x2="36308" y2="24485"/>
                        <a14:foregroundMark x1="34000" y1="24742" x2="34000" y2="24742"/>
                        <a14:foregroundMark x1="40462" y1="26031" x2="40462" y2="26031"/>
                        <a14:foregroundMark x1="90462" y1="44845" x2="90462" y2="44845"/>
                        <a14:foregroundMark x1="86615" y1="28866" x2="86615" y2="28866"/>
                        <a14:foregroundMark x1="85077" y1="25000" x2="85077" y2="25000"/>
                        <a14:foregroundMark x1="84462" y1="24227" x2="84462" y2="24227"/>
                        <a14:foregroundMark x1="92769" y1="54124" x2="92769" y2="54124"/>
                        <a14:foregroundMark x1="94154" y1="65206" x2="94154" y2="65979"/>
                        <a14:foregroundMark x1="94308" y1="69588" x2="94308" y2="69588"/>
                        <a14:foregroundMark x1="94154" y1="67526" x2="94154" y2="67526"/>
                        <a14:foregroundMark x1="94462" y1="72165" x2="94462" y2="72165"/>
                        <a14:foregroundMark x1="94769" y1="74227" x2="94769" y2="74227"/>
                        <a14:foregroundMark x1="42923" y1="22938" x2="42923" y2="22938"/>
                        <a14:foregroundMark x1="43846" y1="21392" x2="43846" y2="21392"/>
                        <a14:foregroundMark x1="44615" y1="20103" x2="44615" y2="20103"/>
                        <a14:foregroundMark x1="22819" y1="44944" x2="22819" y2="44944"/>
                        <a14:foregroundMark x1="27517" y1="37079" x2="27517" y2="37079"/>
                        <a14:foregroundMark x1="20805" y1="34831" x2="20805" y2="34831"/>
                        <a14:foregroundMark x1="89262" y1="37079" x2="89262" y2="37079"/>
                        <a14:foregroundMark x1="93289" y1="60674" x2="93289" y2="60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2269" y="3410541"/>
            <a:ext cx="1005277" cy="60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pilesos.su/data/big/3_2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13" b="89766" l="7795" r="98462">
                        <a14:foregroundMark x1="52513" y1="26880" x2="52513" y2="26880"/>
                        <a14:foregroundMark x1="67077" y1="39088" x2="67077" y2="39088"/>
                        <a14:foregroundMark x1="28410" y1="81011" x2="28410" y2="81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2487" y="3818460"/>
            <a:ext cx="587083" cy="4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http://www.invensense.com/images/hand-waving-remote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893" y="4700527"/>
            <a:ext cx="906334" cy="80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Enhanced Tablets with MEMS MotionProcessing™ Technology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8439" y="4467999"/>
            <a:ext cx="810280" cy="77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7" descr="http://www.pc-os.org/wp-content/uploads/2012/07/Samsung-Galaxy-S3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71" b="98775" l="9961" r="89844">
                        <a14:foregroundMark x1="61328" y1="6985" x2="61328" y2="6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7431" y="5000366"/>
            <a:ext cx="883394" cy="70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0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0000" l="9626" r="898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4992" y="4047919"/>
            <a:ext cx="834326" cy="803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2" descr="Enhanced Tablets with MEMS MotionProcessing™ Technology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6869" y="2809147"/>
            <a:ext cx="936487" cy="90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3" descr="\\data2\users\dalmoslino\MyDocs\Images\Products\Wii.gif"/>
          <p:cNvPicPr>
            <a:picLocks noChangeAspect="1" noChangeArrowheads="1"/>
          </p:cNvPicPr>
          <p:nvPr/>
        </p:nvPicPr>
        <p:blipFill>
          <a:blip r:embed="rId17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7094" y="5426933"/>
            <a:ext cx="689062" cy="57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http://www.reconinstruments.com/images/goggles/recon_ready_scott.jp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6096" l="0" r="95968">
                        <a14:foregroundMark x1="20806" y1="36637" x2="20806" y2="36637"/>
                        <a14:foregroundMark x1="18871" y1="48348" x2="18871" y2="48348"/>
                        <a14:foregroundMark x1="20161" y1="54354" x2="20161" y2="54354"/>
                        <a14:foregroundMark x1="19839" y1="61862" x2="19839" y2="61862"/>
                        <a14:foregroundMark x1="20484" y1="67868" x2="20484" y2="67868"/>
                        <a14:foregroundMark x1="20323" y1="43544" x2="20323" y2="43544"/>
                        <a14:foregroundMark x1="19032" y1="36036" x2="19032" y2="36036"/>
                        <a14:foregroundMark x1="21613" y1="30330" x2="21613" y2="30330"/>
                        <a14:foregroundMark x1="37742" y1="85285" x2="37742" y2="85285"/>
                        <a14:foregroundMark x1="28065" y1="79880" x2="28065" y2="79880"/>
                        <a14:foregroundMark x1="27903" y1="78378" x2="27903" y2="78378"/>
                        <a14:foregroundMark x1="26613" y1="75676" x2="26613" y2="75676"/>
                        <a14:foregroundMark x1="25000" y1="75676" x2="25000" y2="75676"/>
                        <a14:foregroundMark x1="23387" y1="73273" x2="23387" y2="73273"/>
                        <a14:foregroundMark x1="23387" y1="72372" x2="23387" y2="72372"/>
                        <a14:foregroundMark x1="22258" y1="76877" x2="22258" y2="75676"/>
                        <a14:foregroundMark x1="19839" y1="63664" x2="19839" y2="63664"/>
                        <a14:foregroundMark x1="21129" y1="59159" x2="21129" y2="59159"/>
                        <a14:foregroundMark x1="20323" y1="54354" x2="20323" y2="54354"/>
                        <a14:foregroundMark x1="20968" y1="47147" x2="20968" y2="47147"/>
                        <a14:foregroundMark x1="11935" y1="42643" x2="11935" y2="42643"/>
                        <a14:foregroundMark x1="7419" y1="47147" x2="7419" y2="47147"/>
                        <a14:foregroundMark x1="10645" y1="45946" x2="10645" y2="45946"/>
                        <a14:foregroundMark x1="9516" y1="43844" x2="9516" y2="43844"/>
                        <a14:foregroundMark x1="11129" y1="48348" x2="11129" y2="48348"/>
                        <a14:foregroundMark x1="9516" y1="49550" x2="9516" y2="49550"/>
                        <a14:foregroundMark x1="10806" y1="57658" x2="10806" y2="57658"/>
                        <a14:foregroundMark x1="8871" y1="58258" x2="8871" y2="58258"/>
                        <a14:foregroundMark x1="4032" y1="52252" x2="4032" y2="52252"/>
                        <a14:foregroundMark x1="4355" y1="46847" x2="4355" y2="46847"/>
                        <a14:foregroundMark x1="6290" y1="49550" x2="6290" y2="49550"/>
                        <a14:foregroundMark x1="6774" y1="45946" x2="6774" y2="45946"/>
                        <a14:foregroundMark x1="7258" y1="43844" x2="7258" y2="43844"/>
                        <a14:foregroundMark x1="5000" y1="50751" x2="5000" y2="50751"/>
                        <a14:foregroundMark x1="5484" y1="61261" x2="5484" y2="61261"/>
                        <a14:foregroundMark x1="7419" y1="69970" x2="7419" y2="69970"/>
                        <a14:foregroundMark x1="5000" y1="71171" x2="5000" y2="71171"/>
                        <a14:foregroundMark x1="4355" y1="72673" x2="4355" y2="72673"/>
                        <a14:foregroundMark x1="5323" y1="67868" x2="5323" y2="67868"/>
                        <a14:foregroundMark x1="5000" y1="64865" x2="5000" y2="64865"/>
                        <a14:foregroundMark x1="3548" y1="60661" x2="3548" y2="60661"/>
                        <a14:foregroundMark x1="10484" y1="77177" x2="10484" y2="77177"/>
                        <a14:foregroundMark x1="2903" y1="67267" x2="2903" y2="67267"/>
                        <a14:foregroundMark x1="8226" y1="79279" x2="8226" y2="79279"/>
                        <a14:foregroundMark x1="5484" y1="78378" x2="5484" y2="78378"/>
                        <a14:foregroundMark x1="17581" y1="83183" x2="17581" y2="83183"/>
                        <a14:foregroundMark x1="69839" y1="71471" x2="69839" y2="71471"/>
                        <a14:foregroundMark x1="74516" y1="64865" x2="74516" y2="64865"/>
                        <a14:foregroundMark x1="20161" y1="33033" x2="20161" y2="33033"/>
                        <a14:foregroundMark x1="24032" y1="26727" x2="24032" y2="26727"/>
                        <a14:foregroundMark x1="25645" y1="22823" x2="25645" y2="22823"/>
                        <a14:foregroundMark x1="22742" y1="25225" x2="22742" y2="25225"/>
                        <a14:foregroundMark x1="28065" y1="23123" x2="28065" y2="23123"/>
                        <a14:foregroundMark x1="29516" y1="19219" x2="29516" y2="19219"/>
                        <a14:foregroundMark x1="32581" y1="17117" x2="32581" y2="17117"/>
                        <a14:foregroundMark x1="35323" y1="14414" x2="35323" y2="14414"/>
                        <a14:foregroundMark x1="38548" y1="12012" x2="38548" y2="12012"/>
                        <a14:foregroundMark x1="21290" y1="26426" x2="21290" y2="26426"/>
                        <a14:foregroundMark x1="19839" y1="30931" x2="19839" y2="30931"/>
                        <a14:foregroundMark x1="18387" y1="31532" x2="18387" y2="31532"/>
                        <a14:foregroundMark x1="16613" y1="32432" x2="16613" y2="32432"/>
                        <a14:foregroundMark x1="16452" y1="34234" x2="16452" y2="34234"/>
                        <a14:foregroundMark x1="15484" y1="35736" x2="15484" y2="35736"/>
                        <a14:foregroundMark x1="15161" y1="36637" x2="15161" y2="36637"/>
                        <a14:foregroundMark x1="24032" y1="24324" x2="24032" y2="24324"/>
                        <a14:foregroundMark x1="19677" y1="27327" x2="19677" y2="27327"/>
                        <a14:foregroundMark x1="21935" y1="23724" x2="21935" y2="23724"/>
                        <a14:foregroundMark x1="24194" y1="22823" x2="24194" y2="22823"/>
                        <a14:foregroundMark x1="26290" y1="21321" x2="26290" y2="21321"/>
                        <a14:foregroundMark x1="28065" y1="19219" x2="28065" y2="19219"/>
                        <a14:foregroundMark x1="29516" y1="17718" x2="29516" y2="17718"/>
                        <a14:foregroundMark x1="26613" y1="19219" x2="26613" y2="19219"/>
                        <a14:foregroundMark x1="30323" y1="16517" x2="30323" y2="16517"/>
                        <a14:foregroundMark x1="32258" y1="14715" x2="32258" y2="14715"/>
                        <a14:foregroundMark x1="31290" y1="15315" x2="31290" y2="15315"/>
                        <a14:foregroundMark x1="32903" y1="14114" x2="32903" y2="14114"/>
                        <a14:foregroundMark x1="35000" y1="12613" x2="35000" y2="12613"/>
                        <a14:foregroundMark x1="34032" y1="12312" x2="34032" y2="12312"/>
                        <a14:foregroundMark x1="36129" y1="11111" x2="36129" y2="11111"/>
                        <a14:foregroundMark x1="38065" y1="10210" x2="38065" y2="10210"/>
                        <a14:foregroundMark x1="39032" y1="9610" x2="39032" y2="9610"/>
                        <a14:foregroundMark x1="41452" y1="9009" x2="41452" y2="9009"/>
                        <a14:foregroundMark x1="40484" y1="8108" x2="40484" y2="8108"/>
                        <a14:foregroundMark x1="42258" y1="8108" x2="42258" y2="8108"/>
                        <a14:foregroundMark x1="43387" y1="7207" x2="43387" y2="7207"/>
                        <a14:foregroundMark x1="44032" y1="6607" x2="44032" y2="6607"/>
                        <a14:foregroundMark x1="45323" y1="6006" x2="45323" y2="6006"/>
                        <a14:foregroundMark x1="47903" y1="6006" x2="47903" y2="6006"/>
                        <a14:foregroundMark x1="79032" y1="60360" x2="79032" y2="60360"/>
                        <a14:foregroundMark x1="64032" y1="79580" x2="64032" y2="79580"/>
                        <a14:foregroundMark x1="34516" y1="88889" x2="34516" y2="88889"/>
                        <a14:foregroundMark x1="31613" y1="88889" x2="31613" y2="88889"/>
                        <a14:foregroundMark x1="29032" y1="86186" x2="29032" y2="86186"/>
                        <a14:foregroundMark x1="29677" y1="87087" x2="29677" y2="87087"/>
                        <a14:foregroundMark x1="32097" y1="89790" x2="32097" y2="89790"/>
                        <a14:foregroundMark x1="33226" y1="90090" x2="33226" y2="90090"/>
                        <a14:foregroundMark x1="34516" y1="90390" x2="34677" y2="90691"/>
                        <a14:foregroundMark x1="36290" y1="90991" x2="36290" y2="90991"/>
                        <a14:foregroundMark x1="3065" y1="53153" x2="3065" y2="53153"/>
                        <a14:foregroundMark x1="2419" y1="48348" x2="2419" y2="48348"/>
                        <a14:foregroundMark x1="2258" y1="74174" x2="2258" y2="74174"/>
                        <a14:foregroundMark x1="2581" y1="75976" x2="2581" y2="75976"/>
                        <a14:foregroundMark x1="1935" y1="76877" x2="1935" y2="76877"/>
                        <a14:foregroundMark x1="3387" y1="55856" x2="3387" y2="55856"/>
                        <a14:foregroundMark x1="1774" y1="63363" x2="1774" y2="63363"/>
                        <a14:foregroundMark x1="1774" y1="68168" x2="1774" y2="68168"/>
                        <a14:foregroundMark x1="2258" y1="52553" x2="2258" y2="52553"/>
                        <a14:foregroundMark x1="1613" y1="50150" x2="1613" y2="50150"/>
                        <a14:foregroundMark x1="806" y1="60060" x2="806" y2="60060"/>
                        <a14:foregroundMark x1="1613" y1="46547" x2="1613" y2="46547"/>
                        <a14:foregroundMark x1="968" y1="49850" x2="968" y2="49850"/>
                        <a14:foregroundMark x1="645" y1="52553" x2="645" y2="52553"/>
                        <a14:backgroundMark x1="484" y1="77177" x2="484" y2="77177"/>
                        <a14:backgroundMark x1="484" y1="74174" x2="484" y2="74174"/>
                        <a14:backgroundMark x1="323" y1="69970" x2="323" y2="69970"/>
                        <a14:backgroundMark x1="323" y1="67267" x2="323" y2="67267"/>
                        <a14:backgroundMark x1="161" y1="64865" x2="161" y2="64565"/>
                        <a14:backgroundMark x1="161" y1="62763" x2="161" y2="62763"/>
                        <a14:backgroundMark x1="161" y1="60961" x2="161" y2="60961"/>
                        <a14:backgroundMark x1="161" y1="59159" x2="161" y2="59159"/>
                        <a14:backgroundMark x1="161" y1="48048" x2="161" y2="48048"/>
                        <a14:backgroundMark x1="161" y1="48649" x2="161" y2="48649"/>
                        <a14:backgroundMark x1="161" y1="49550" x2="161" y2="49550"/>
                        <a14:backgroundMark x1="161" y1="57658" x2="161" y2="57658"/>
                        <a14:backgroundMark x1="161" y1="56156" x2="161" y2="56156"/>
                        <a14:backgroundMark x1="161" y1="53754" x2="161" y2="53754"/>
                        <a14:backgroundMark x1="161" y1="51952" x2="161" y2="51952"/>
                        <a14:backgroundMark x1="161" y1="54955" x2="161" y2="54955"/>
                        <a14:backgroundMark x1="161" y1="50450" x2="161" y2="50450"/>
                        <a14:backgroundMark x1="8485" y1="10112" x2="8485" y2="10112"/>
                        <a14:backgroundMark x1="6667" y1="23596" x2="6667" y2="23596"/>
                        <a14:backgroundMark x1="16364" y1="14607" x2="16364" y2="14607"/>
                        <a14:backgroundMark x1="27879" y1="4494" x2="27879" y2="4494"/>
                        <a14:backgroundMark x1="32121" y1="4494" x2="32121" y2="4494"/>
                        <a14:backgroundMark x1="36364" y1="3371" x2="36364" y2="3371"/>
                        <a14:backgroundMark x1="40606" y1="4494" x2="40606" y2="4494"/>
                        <a14:backgroundMark x1="50909" y1="2247" x2="50909" y2="2247"/>
                        <a14:backgroundMark x1="43636" y1="2247" x2="43636" y2="2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8718" y="3960790"/>
            <a:ext cx="747020" cy="40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5029200" y="1291989"/>
            <a:ext cx="2071603" cy="2320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r">
              <a:defRPr/>
            </a:pPr>
            <a:r>
              <a:rPr lang="en-US" sz="1200" b="1" dirty="0">
                <a:solidFill>
                  <a:schemeClr val="accent2"/>
                </a:solidFill>
              </a:rPr>
              <a:t>Location Based Services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191000" y="2362200"/>
            <a:ext cx="2035792" cy="299709"/>
          </a:xfrm>
          <a:prstGeom prst="rect">
            <a:avLst/>
          </a:prstGeom>
          <a:noFill/>
          <a:ln>
            <a:noFill/>
          </a:ln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r">
              <a:defRPr/>
            </a:pPr>
            <a:r>
              <a:rPr lang="en-US" sz="1200" b="1" dirty="0" smtClean="0">
                <a:solidFill>
                  <a:schemeClr val="accent2"/>
                </a:solidFill>
              </a:rPr>
              <a:t>Activity Monitoring</a:t>
            </a:r>
            <a:endParaRPr lang="en-US" sz="1200" b="1" dirty="0">
              <a:solidFill>
                <a:schemeClr val="accent2"/>
              </a:solidFill>
            </a:endParaRPr>
          </a:p>
        </p:txBody>
      </p:sp>
      <p:pic>
        <p:nvPicPr>
          <p:cNvPr id="50" name="Picture 1" descr="H:\Roadshow Pres\2011\Graphics\hand-holding-handset-lbs2.PNG"/>
          <p:cNvPicPr>
            <a:picLocks noChangeAspect="1" noChangeArrowheads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804034">
            <a:off x="7057523" y="1202174"/>
            <a:ext cx="728794" cy="62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50" descr="shopping-augmented2.pn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67"/>
          <a:stretch>
            <a:fillRect/>
          </a:stretch>
        </p:blipFill>
        <p:spPr>
          <a:xfrm rot="21259316">
            <a:off x="7618521" y="1683169"/>
            <a:ext cx="683137" cy="594403"/>
          </a:xfrm>
          <a:prstGeom prst="rect">
            <a:avLst/>
          </a:prstGeom>
        </p:spPr>
      </p:pic>
      <p:pic>
        <p:nvPicPr>
          <p:cNvPr id="52" name="Picture 51" descr="http://images.nike.com/is/image/DotCom/PDP_P/Nike-FuelBand-WM0105_001_F.jpg?wid=500&amp;hei=375&amp;fmt=jpeg&amp;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83570">
            <a:off x="7089341" y="2492375"/>
            <a:ext cx="906893" cy="68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/>
          <p:cNvSpPr/>
          <p:nvPr/>
        </p:nvSpPr>
        <p:spPr>
          <a:xfrm>
            <a:off x="4267200" y="2053989"/>
            <a:ext cx="2071603" cy="2320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r">
              <a:defRPr/>
            </a:pPr>
            <a:r>
              <a:rPr lang="en-US" sz="1200" b="1" dirty="0">
                <a:solidFill>
                  <a:schemeClr val="accent2"/>
                </a:solidFill>
              </a:rPr>
              <a:t>Industrial/Automotive</a:t>
            </a:r>
          </a:p>
        </p:txBody>
      </p:sp>
      <p:sp>
        <p:nvSpPr>
          <p:cNvPr id="55" name="Rectangle 54"/>
          <p:cNvSpPr/>
          <p:nvPr/>
        </p:nvSpPr>
        <p:spPr>
          <a:xfrm>
            <a:off x="4648200" y="1672989"/>
            <a:ext cx="2071603" cy="2320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r">
              <a:defRPr/>
            </a:pPr>
            <a:r>
              <a:rPr lang="en-US" sz="1200" b="1" dirty="0" smtClean="0">
                <a:solidFill>
                  <a:schemeClr val="accent2"/>
                </a:solidFill>
              </a:rPr>
              <a:t>Wearable Computing</a:t>
            </a:r>
            <a:endParaRPr lang="en-US" sz="1200" b="1" dirty="0">
              <a:solidFill>
                <a:schemeClr val="accent2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922484" y="2741106"/>
            <a:ext cx="2249716" cy="352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r">
              <a:defRPr/>
            </a:pPr>
            <a:r>
              <a:rPr lang="en-US" sz="1200" b="1" dirty="0" smtClean="0">
                <a:solidFill>
                  <a:schemeClr val="accent2"/>
                </a:solidFill>
              </a:rPr>
              <a:t>Image Stabilization</a:t>
            </a:r>
            <a:endParaRPr lang="en-US" sz="1200" b="1" dirty="0">
              <a:solidFill>
                <a:schemeClr val="accent2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5333" r="8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566" y="1825944"/>
            <a:ext cx="576834" cy="383856"/>
          </a:xfrm>
          <a:prstGeom prst="rect">
            <a:avLst/>
          </a:prstGeom>
        </p:spPr>
      </p:pic>
      <p:pic>
        <p:nvPicPr>
          <p:cNvPr id="1026" name="Picture 2" descr="http://wallpaperhdcars.com/wp-content/uploads/2014/03/tesla_model_s_2014_wallpaper.jpeg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15" y="2124061"/>
            <a:ext cx="721633" cy="47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スライド番号プレースホルダー 2"/>
          <p:cNvSpPr>
            <a:spLocks noGrp="1"/>
          </p:cNvSpPr>
          <p:nvPr>
            <p:ph type="sldNum" sz="quarter" idx="4"/>
          </p:nvPr>
        </p:nvSpPr>
        <p:spPr>
          <a:xfrm>
            <a:off x="7010400" y="6623050"/>
            <a:ext cx="2133600" cy="196850"/>
          </a:xfrm>
        </p:spPr>
        <p:txBody>
          <a:bodyPr/>
          <a:lstStyle/>
          <a:p>
            <a:fld id="{EDA3B033-3097-4B0A-8363-9DC1257E7F9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543800" cy="838200"/>
          </a:xfrm>
        </p:spPr>
        <p:txBody>
          <a:bodyPr>
            <a:normAutofit/>
          </a:bodyPr>
          <a:lstStyle/>
          <a:p>
            <a:r>
              <a:rPr lang="en-US" sz="2500" dirty="0" smtClean="0"/>
              <a:t>Component </a:t>
            </a:r>
            <a:r>
              <a:rPr lang="en-US" sz="2500" dirty="0"/>
              <a:t>to Solution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1080091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4419600"/>
            <a:ext cx="558800" cy="558800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8001000" y="4318074"/>
            <a:ext cx="381000" cy="78732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i="1" dirty="0" err="1" smtClean="0"/>
              <a:t>Inven</a:t>
            </a:r>
            <a:r>
              <a:rPr lang="en-US" sz="2800" i="1" dirty="0" err="1" smtClean="0">
                <a:solidFill>
                  <a:srgbClr val="9C3022"/>
                </a:solidFill>
              </a:rPr>
              <a:t>Sense</a:t>
            </a:r>
            <a:r>
              <a:rPr lang="en-US" sz="2800" i="1" dirty="0" smtClean="0"/>
              <a:t> </a:t>
            </a:r>
            <a:r>
              <a:rPr lang="en-US" sz="2800" dirty="0" smtClean="0"/>
              <a:t>Technology</a:t>
            </a:r>
            <a:endParaRPr lang="en-US" sz="2800" dirty="0">
              <a:solidFill>
                <a:srgbClr val="9C3022"/>
              </a:solidFill>
            </a:endParaRPr>
          </a:p>
        </p:txBody>
      </p:sp>
      <p:sp>
        <p:nvSpPr>
          <p:cNvPr id="6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010400" y="6623050"/>
            <a:ext cx="2133600" cy="196850"/>
          </a:xfrm>
        </p:spPr>
        <p:txBody>
          <a:bodyPr/>
          <a:lstStyle/>
          <a:p>
            <a:fld id="{EDA3B033-3097-4B0A-8363-9DC1257E7F9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4323443"/>
            <a:ext cx="756708" cy="778653"/>
          </a:xfrm>
          <a:prstGeom prst="rect">
            <a:avLst/>
          </a:prstGeom>
          <a:ln>
            <a:solidFill>
              <a:srgbClr val="00325B"/>
            </a:solidFill>
            <a:prstDash val="sysDash"/>
          </a:ln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4323388"/>
            <a:ext cx="756708" cy="770707"/>
          </a:xfrm>
          <a:prstGeom prst="rect">
            <a:avLst/>
          </a:prstGeom>
          <a:ln>
            <a:solidFill>
              <a:srgbClr val="00325B"/>
            </a:solidFill>
            <a:prstDash val="sysDash"/>
          </a:ln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4323438"/>
            <a:ext cx="756175" cy="777898"/>
          </a:xfrm>
          <a:prstGeom prst="rect">
            <a:avLst/>
          </a:prstGeom>
          <a:ln>
            <a:solidFill>
              <a:srgbClr val="00325B"/>
            </a:solidFill>
            <a:prstDash val="sysDash"/>
          </a:ln>
        </p:spPr>
      </p:pic>
      <p:grpSp>
        <p:nvGrpSpPr>
          <p:cNvPr id="8" name="Group 7"/>
          <p:cNvGrpSpPr/>
          <p:nvPr/>
        </p:nvGrpSpPr>
        <p:grpSpPr>
          <a:xfrm>
            <a:off x="5486400" y="4315000"/>
            <a:ext cx="762000" cy="790400"/>
            <a:chOff x="6172200" y="4315000"/>
            <a:chExt cx="762000" cy="790400"/>
          </a:xfrm>
        </p:grpSpPr>
        <p:grpSp>
          <p:nvGrpSpPr>
            <p:cNvPr id="109" name="Group 108"/>
            <p:cNvGrpSpPr/>
            <p:nvPr/>
          </p:nvGrpSpPr>
          <p:grpSpPr>
            <a:xfrm>
              <a:off x="6236234" y="4367982"/>
              <a:ext cx="640080" cy="737418"/>
              <a:chOff x="3708654" y="3200400"/>
              <a:chExt cx="634746" cy="762000"/>
            </a:xfrm>
          </p:grpSpPr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08654" y="3200400"/>
                <a:ext cx="634746" cy="604520"/>
              </a:xfrm>
              <a:prstGeom prst="rect">
                <a:avLst/>
              </a:prstGeom>
              <a:ln>
                <a:noFill/>
                <a:prstDash val="sysDash"/>
              </a:ln>
            </p:spPr>
          </p:pic>
          <p:sp>
            <p:nvSpPr>
              <p:cNvPr id="108" name="TextBox 107"/>
              <p:cNvSpPr txBox="1"/>
              <p:nvPr/>
            </p:nvSpPr>
            <p:spPr>
              <a:xfrm>
                <a:off x="3800370" y="3746956"/>
                <a:ext cx="46683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b="1" i="1" dirty="0" smtClean="0">
                    <a:latin typeface="Arial Narrow Bold Italic"/>
                    <a:cs typeface="Arial Narrow Bold Italic"/>
                  </a:rPr>
                  <a:t>Pressure</a:t>
                </a:r>
                <a:endParaRPr lang="en-US" sz="800" b="1" i="1" dirty="0">
                  <a:latin typeface="Arial Narrow Bold Italic"/>
                  <a:cs typeface="Arial Narrow Bold Italic"/>
                </a:endParaRPr>
              </a:p>
            </p:txBody>
          </p:sp>
        </p:grpSp>
        <p:sp>
          <p:nvSpPr>
            <p:cNvPr id="110" name="Rectangle 109"/>
            <p:cNvSpPr/>
            <p:nvPr/>
          </p:nvSpPr>
          <p:spPr>
            <a:xfrm>
              <a:off x="6172200" y="4315000"/>
              <a:ext cx="762000" cy="787326"/>
            </a:xfrm>
            <a:prstGeom prst="rect">
              <a:avLst/>
            </a:prstGeom>
            <a:noFill/>
            <a:ln>
              <a:solidFill>
                <a:srgbClr val="00325B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0" y="5087334"/>
            <a:ext cx="2590800" cy="1237266"/>
          </a:xfrm>
          <a:prstGeom prst="rect">
            <a:avLst/>
          </a:prstGeom>
        </p:spPr>
      </p:pic>
      <p:pic>
        <p:nvPicPr>
          <p:cNvPr id="37" name="Picture 3" descr="\\ISTOR2\Marketing\Imagery\Chips\MPU-6500\mpu6500-die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3542" y="5486400"/>
            <a:ext cx="1030258" cy="66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62000" y="5334000"/>
            <a:ext cx="7239000" cy="990600"/>
          </a:xfrm>
          <a:prstGeom prst="roundRect">
            <a:avLst/>
          </a:prstGeom>
          <a:noFill/>
          <a:ln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Process Technology</a:t>
            </a:r>
            <a:endParaRPr lang="en-US" dirty="0"/>
          </a:p>
        </p:txBody>
      </p:sp>
      <p:sp>
        <p:nvSpPr>
          <p:cNvPr id="46" name="Rounded Rectangle 45"/>
          <p:cNvSpPr/>
          <p:nvPr/>
        </p:nvSpPr>
        <p:spPr>
          <a:xfrm>
            <a:off x="762000" y="4191000"/>
            <a:ext cx="7239000" cy="990600"/>
          </a:xfrm>
          <a:prstGeom prst="roundRect">
            <a:avLst/>
          </a:prstGeom>
          <a:noFill/>
          <a:ln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Sensor Integration</a:t>
            </a:r>
            <a:endParaRPr lang="en-US" dirty="0"/>
          </a:p>
        </p:txBody>
      </p:sp>
      <p:sp>
        <p:nvSpPr>
          <p:cNvPr id="57" name="Rounded Rectangle 56"/>
          <p:cNvSpPr/>
          <p:nvPr/>
        </p:nvSpPr>
        <p:spPr>
          <a:xfrm>
            <a:off x="762000" y="3124200"/>
            <a:ext cx="7239000" cy="990600"/>
          </a:xfrm>
          <a:prstGeom prst="roundRect">
            <a:avLst/>
          </a:prstGeom>
          <a:noFill/>
          <a:ln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/>
              <a:t>SoC</a:t>
            </a:r>
            <a:r>
              <a:rPr lang="en-US" dirty="0" smtClean="0"/>
              <a:t> Integration</a:t>
            </a:r>
            <a:endParaRPr lang="en-US" dirty="0"/>
          </a:p>
        </p:txBody>
      </p:sp>
      <p:sp>
        <p:nvSpPr>
          <p:cNvPr id="59" name="Rounded Rectangle 58"/>
          <p:cNvSpPr/>
          <p:nvPr/>
        </p:nvSpPr>
        <p:spPr>
          <a:xfrm>
            <a:off x="762000" y="2057400"/>
            <a:ext cx="7239000" cy="990600"/>
          </a:xfrm>
          <a:prstGeom prst="roundRect">
            <a:avLst/>
          </a:prstGeom>
          <a:noFill/>
          <a:ln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Algorithms</a:t>
            </a:r>
            <a:endParaRPr lang="en-US" dirty="0"/>
          </a:p>
        </p:txBody>
      </p:sp>
      <p:sp>
        <p:nvSpPr>
          <p:cNvPr id="60" name="Rounded Rectangle 59"/>
          <p:cNvSpPr/>
          <p:nvPr/>
        </p:nvSpPr>
        <p:spPr>
          <a:xfrm>
            <a:off x="762000" y="990600"/>
            <a:ext cx="7239000" cy="990600"/>
          </a:xfrm>
          <a:prstGeom prst="roundRect">
            <a:avLst/>
          </a:prstGeom>
          <a:noFill/>
          <a:ln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Software/System</a:t>
            </a:r>
          </a:p>
          <a:p>
            <a:r>
              <a:rPr lang="en-US" dirty="0" smtClean="0"/>
              <a:t>Integration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505200" y="3200400"/>
            <a:ext cx="1143000" cy="838200"/>
            <a:chOff x="7008207" y="685801"/>
            <a:chExt cx="2853024" cy="2709909"/>
          </a:xfrm>
        </p:grpSpPr>
        <p:sp>
          <p:nvSpPr>
            <p:cNvPr id="61" name="Rectangle 60"/>
            <p:cNvSpPr/>
            <p:nvPr/>
          </p:nvSpPr>
          <p:spPr>
            <a:xfrm>
              <a:off x="7008207" y="685801"/>
              <a:ext cx="2853024" cy="270990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057336" y="1952349"/>
              <a:ext cx="1007585" cy="36246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" dirty="0" err="1" smtClean="0"/>
                <a:t>Accel</a:t>
              </a:r>
              <a:endParaRPr lang="en-US" sz="400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8153400" y="990600"/>
              <a:ext cx="1579645" cy="1635682"/>
            </a:xfrm>
            <a:prstGeom prst="rect">
              <a:avLst/>
            </a:prstGeom>
            <a:solidFill>
              <a:schemeClr val="accent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" dirty="0" smtClean="0"/>
                <a:t>Memory</a:t>
              </a:r>
            </a:p>
            <a:p>
              <a:pPr algn="ctr"/>
              <a:endParaRPr lang="en-US" sz="400" dirty="0"/>
            </a:p>
            <a:p>
              <a:pPr algn="ctr"/>
              <a:endParaRPr lang="en-US" sz="400" dirty="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7111670" y="762001"/>
              <a:ext cx="2621376" cy="1935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" dirty="0" smtClean="0">
                  <a:solidFill>
                    <a:schemeClr val="bg2"/>
                  </a:solidFill>
                </a:rPr>
                <a:t>Device I/O</a:t>
              </a:r>
              <a:endParaRPr lang="en-US" sz="300" dirty="0">
                <a:solidFill>
                  <a:schemeClr val="bg2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7067275" y="2409549"/>
              <a:ext cx="1007585" cy="36246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" dirty="0" smtClean="0"/>
                <a:t>Mag</a:t>
              </a:r>
              <a:endParaRPr lang="en-US" sz="400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067275" y="2866749"/>
              <a:ext cx="1007585" cy="362461"/>
            </a:xfrm>
            <a:prstGeom prst="rect">
              <a:avLst/>
            </a:prstGeom>
            <a:ln>
              <a:prstDash val="sysDash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" dirty="0" smtClean="0"/>
                <a:t>Pressure</a:t>
              </a:r>
              <a:endParaRPr lang="en-US" sz="400" dirty="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8989407" y="2694319"/>
              <a:ext cx="743639" cy="558057"/>
            </a:xfrm>
            <a:prstGeom prst="rect">
              <a:avLst/>
            </a:prstGeom>
            <a:solidFill>
              <a:schemeClr val="accent1">
                <a:lumMod val="75000"/>
                <a:lumOff val="25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" b="1" dirty="0" smtClean="0"/>
                <a:t>DMP3</a:t>
              </a:r>
              <a:endParaRPr lang="en-US" sz="300" b="1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084407" y="990601"/>
              <a:ext cx="990600" cy="4283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" dirty="0" smtClean="0">
                  <a:solidFill>
                    <a:schemeClr val="tx1"/>
                  </a:solidFill>
                </a:rPr>
                <a:t>Power Management</a:t>
              </a:r>
              <a:endParaRPr lang="en-US" sz="200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067422" y="1495149"/>
              <a:ext cx="1007585" cy="36246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" dirty="0" smtClean="0"/>
                <a:t>Gyro</a:t>
              </a:r>
              <a:endParaRPr lang="en-US" sz="400" dirty="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8153402" y="1972009"/>
              <a:ext cx="836005" cy="130854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8153402" y="2022549"/>
              <a:ext cx="743639" cy="55805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" b="1" dirty="0" smtClean="0"/>
                <a:t>ARM</a:t>
              </a:r>
              <a:endParaRPr lang="en-US" sz="300" b="1" dirty="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8153402" y="2684705"/>
              <a:ext cx="743639" cy="558057"/>
            </a:xfrm>
            <a:prstGeom prst="rect">
              <a:avLst/>
            </a:prstGeom>
            <a:solidFill>
              <a:schemeClr val="accent1">
                <a:lumMod val="75000"/>
                <a:lumOff val="25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" b="1" dirty="0" smtClean="0"/>
                <a:t>DMP4</a:t>
              </a:r>
              <a:endParaRPr lang="en-US" sz="300" b="1" dirty="0"/>
            </a:p>
          </p:txBody>
        </p:sp>
      </p:grpSp>
      <p:sp>
        <p:nvSpPr>
          <p:cNvPr id="77" name="Content Placeholder 4"/>
          <p:cNvSpPr txBox="1">
            <a:spLocks/>
          </p:cNvSpPr>
          <p:nvPr/>
        </p:nvSpPr>
        <p:spPr>
          <a:xfrm>
            <a:off x="4876800" y="3200400"/>
            <a:ext cx="2971800" cy="838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168275" marR="0" lvl="0" indent="-168275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6/7/9 Axis Inertial Sensors</a:t>
            </a:r>
          </a:p>
          <a:p>
            <a:pPr marL="168275" marR="0" lvl="0" indent="-168275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Gen Digital Motion Processor</a:t>
            </a:r>
          </a:p>
          <a:p>
            <a:pPr marL="168275" marR="0" lvl="0" indent="-168275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FIFO/Memory</a:t>
            </a:r>
          </a:p>
        </p:txBody>
      </p:sp>
      <p:sp>
        <p:nvSpPr>
          <p:cNvPr id="78" name="Rectangle 77"/>
          <p:cNvSpPr/>
          <p:nvPr/>
        </p:nvSpPr>
        <p:spPr>
          <a:xfrm>
            <a:off x="3352800" y="2133600"/>
            <a:ext cx="2133600" cy="914400"/>
          </a:xfrm>
          <a:prstGeom prst="rect">
            <a:avLst/>
          </a:prstGeom>
        </p:spPr>
        <p:txBody>
          <a:bodyPr wrap="square" tIns="0" bIns="0">
            <a:normAutofit fontScale="85000" lnSpcReduction="20000"/>
          </a:bodyPr>
          <a:lstStyle/>
          <a:p>
            <a:pPr marL="168275" lvl="0" indent="-1682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1" i="1" dirty="0" err="1" smtClean="0">
                <a:solidFill>
                  <a:srgbClr val="00325B"/>
                </a:solidFill>
                <a:latin typeface="Calibri" pitchFamily="34" charset="0"/>
                <a:ea typeface="ＭＳ Ｐゴシック" pitchFamily="34" charset="-128"/>
              </a:rPr>
              <a:t>Motion</a:t>
            </a:r>
            <a:r>
              <a:rPr lang="en-US" b="1" i="1" dirty="0" err="1" smtClean="0">
                <a:solidFill>
                  <a:srgbClr val="9C3022"/>
                </a:solidFill>
                <a:latin typeface="Calibri" pitchFamily="34" charset="0"/>
                <a:ea typeface="ＭＳ Ｐゴシック" pitchFamily="34" charset="-128"/>
              </a:rPr>
              <a:t>Fusion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68275" lvl="0" indent="-1682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Runtime Calibration</a:t>
            </a:r>
          </a:p>
          <a:p>
            <a:pPr marL="168275" lvl="0" indent="-1682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Classification</a:t>
            </a:r>
          </a:p>
          <a:p>
            <a:pPr marL="168275" lvl="0" indent="-1682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Gestures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532" y="2590800"/>
            <a:ext cx="383668" cy="39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90" y="2559827"/>
            <a:ext cx="403642" cy="41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90" y="2590800"/>
            <a:ext cx="399120" cy="40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1" name="Group 90"/>
          <p:cNvGrpSpPr>
            <a:grpSpLocks noChangeAspect="1"/>
          </p:cNvGrpSpPr>
          <p:nvPr/>
        </p:nvGrpSpPr>
        <p:grpSpPr>
          <a:xfrm>
            <a:off x="6355333" y="2561169"/>
            <a:ext cx="477357" cy="462489"/>
            <a:chOff x="6143049" y="7175886"/>
            <a:chExt cx="655598" cy="655598"/>
          </a:xfrm>
        </p:grpSpPr>
        <p:sp>
          <p:nvSpPr>
            <p:cNvPr id="92" name="Oval 91"/>
            <p:cNvSpPr/>
            <p:nvPr/>
          </p:nvSpPr>
          <p:spPr>
            <a:xfrm>
              <a:off x="6199698" y="7232081"/>
              <a:ext cx="526640" cy="54321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93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3049" y="7175886"/>
              <a:ext cx="655598" cy="655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4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532" y="2133600"/>
            <a:ext cx="369065" cy="376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332" y="2133600"/>
            <a:ext cx="369065" cy="376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" name="Picture 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354" y="2133600"/>
            <a:ext cx="366858" cy="37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15" descr="C:\Invensense\Projects\I-Band\shark\SharkBandClientApp\res\drawable-hdpi\circle_yellow_standing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90" y="2133600"/>
            <a:ext cx="374832" cy="38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352800" y="990600"/>
            <a:ext cx="3048000" cy="990600"/>
          </a:xfrm>
          <a:prstGeom prst="rect">
            <a:avLst/>
          </a:prstGeom>
        </p:spPr>
        <p:txBody>
          <a:bodyPr wrap="square">
            <a:normAutofit fontScale="85000" lnSpcReduction="20000"/>
          </a:bodyPr>
          <a:lstStyle/>
          <a:p>
            <a:pPr marL="168275" lvl="0" indent="-1682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="1" i="1" dirty="0" err="1" smtClean="0">
                <a:solidFill>
                  <a:srgbClr val="00325B"/>
                </a:solidFill>
                <a:latin typeface="Calibri" pitchFamily="34" charset="0"/>
                <a:ea typeface="ＭＳ Ｐゴシック" pitchFamily="34" charset="-128"/>
              </a:rPr>
              <a:t>Motion</a:t>
            </a:r>
            <a:r>
              <a:rPr lang="en-US" b="1" i="1" dirty="0" err="1" smtClean="0">
                <a:solidFill>
                  <a:srgbClr val="9C3022"/>
                </a:solidFill>
                <a:latin typeface="Calibri" pitchFamily="34" charset="0"/>
                <a:ea typeface="ＭＳ Ｐゴシック" pitchFamily="34" charset="-128"/>
              </a:rPr>
              <a:t>Apps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168275" lvl="0" indent="-1682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Sensor based Navigation Assist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168275" lvl="0" indent="-1682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Optical Image Stabilization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168275" lvl="0" indent="-1682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Ui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Ux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324600" y="4318074"/>
            <a:ext cx="762000" cy="787326"/>
            <a:chOff x="-381000" y="3810000"/>
            <a:chExt cx="762000" cy="787326"/>
          </a:xfrm>
        </p:grpSpPr>
        <p:pic>
          <p:nvPicPr>
            <p:cNvPr id="48" name="Picture 3" descr="\\ISTOR2\Marketing\Imagery\Stock Imagery\individual sensors\microphone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263" y="3823141"/>
              <a:ext cx="348888" cy="582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-190128" y="4356556"/>
              <a:ext cx="45720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800" b="1" i="1" dirty="0" smtClean="0">
                  <a:solidFill>
                    <a:srgbClr val="000000"/>
                  </a:solidFill>
                  <a:latin typeface="Arial Narrow"/>
                  <a:cs typeface="Arial Narrow"/>
                </a:rPr>
                <a:t>Audio</a:t>
              </a:r>
              <a:endParaRPr lang="en-US" sz="800" b="1" i="1" dirty="0">
                <a:solidFill>
                  <a:srgbClr val="0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-381000" y="3810000"/>
              <a:ext cx="762000" cy="787326"/>
            </a:xfrm>
            <a:prstGeom prst="rect">
              <a:avLst/>
            </a:prstGeom>
            <a:noFill/>
            <a:ln>
              <a:solidFill>
                <a:srgbClr val="00325B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5" name="Rectangle 54"/>
          <p:cNvSpPr/>
          <p:nvPr/>
        </p:nvSpPr>
        <p:spPr>
          <a:xfrm>
            <a:off x="7162800" y="4318074"/>
            <a:ext cx="680508" cy="787326"/>
          </a:xfrm>
          <a:prstGeom prst="rect">
            <a:avLst/>
          </a:prstGeom>
          <a:noFill/>
          <a:ln>
            <a:solidFill>
              <a:srgbClr val="00325B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Striped Right Arrow 73"/>
          <p:cNvSpPr/>
          <p:nvPr/>
        </p:nvSpPr>
        <p:spPr>
          <a:xfrm rot="16200000">
            <a:off x="5943600" y="3124200"/>
            <a:ext cx="5105400" cy="838200"/>
          </a:xfrm>
          <a:prstGeom prst="stripedRightArrow">
            <a:avLst>
              <a:gd name="adj1" fmla="val 59001"/>
              <a:gd name="adj2" fmla="val 72501"/>
            </a:avLst>
          </a:prstGeom>
          <a:gradFill flip="none" rotWithShape="1">
            <a:gsLst>
              <a:gs pos="0">
                <a:srgbClr val="EDBB00"/>
              </a:gs>
              <a:gs pos="100000">
                <a:srgbClr val="EDBB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ctr"/>
            <a:r>
              <a:rPr lang="en-US" sz="1600" b="1" i="1" dirty="0" smtClean="0">
                <a:solidFill>
                  <a:srgbClr val="00325B"/>
                </a:solidFill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</a:rPr>
              <a:t>MEMS Technology to </a:t>
            </a:r>
            <a:r>
              <a:rPr lang="en-US" sz="1600" b="1" i="1" dirty="0" err="1" smtClean="0">
                <a:solidFill>
                  <a:srgbClr val="00325B"/>
                </a:solidFill>
              </a:rPr>
              <a:t>Motion</a:t>
            </a:r>
            <a:r>
              <a:rPr lang="en-US" sz="1600" b="1" i="1" dirty="0" err="1" smtClean="0">
                <a:solidFill>
                  <a:srgbClr val="9C3022"/>
                </a:solidFill>
              </a:rPr>
              <a:t>Tracking</a:t>
            </a:r>
            <a:r>
              <a:rPr lang="en-US" sz="1600" b="1" i="1" dirty="0" smtClean="0">
                <a:solidFill>
                  <a:srgbClr val="9C3022"/>
                </a:solidFill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</a:rPr>
              <a:t>Solution</a:t>
            </a:r>
            <a:endParaRPr lang="en-US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093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A3B033-3097-4B0A-8363-9DC1257E7F9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1032" y="76200"/>
            <a:ext cx="60324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Navigation Status</a:t>
            </a:r>
            <a:endParaRPr lang="en-US" sz="5400" b="1" i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794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Integrated Navigation </a:t>
            </a:r>
            <a:r>
              <a:rPr lang="en-US" dirty="0" smtClean="0"/>
              <a:t>Solutions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3539289"/>
              </p:ext>
            </p:extLst>
          </p:nvPr>
        </p:nvGraphicFramePr>
        <p:xfrm>
          <a:off x="228600" y="990600"/>
          <a:ext cx="8686800" cy="513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A3B033-3097-4B0A-8363-9DC1257E7F9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2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52400"/>
            <a:ext cx="6408712" cy="647700"/>
          </a:xfrm>
        </p:spPr>
        <p:txBody>
          <a:bodyPr/>
          <a:lstStyle/>
          <a:p>
            <a:r>
              <a:rPr lang="en-CA" dirty="0" smtClean="0"/>
              <a:t>InvenSense Positioning Library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47355" y="3001179"/>
            <a:ext cx="3372917" cy="3060000"/>
          </a:xfrm>
          <a:prstGeom prst="rect">
            <a:avLst/>
          </a:prstGeom>
        </p:spPr>
      </p:pic>
      <p:sp>
        <p:nvSpPr>
          <p:cNvPr id="7" name="Isosceles Triangle 6"/>
          <p:cNvSpPr/>
          <p:nvPr/>
        </p:nvSpPr>
        <p:spPr bwMode="auto">
          <a:xfrm flipV="1">
            <a:off x="4621707" y="2798511"/>
            <a:ext cx="2024477" cy="1079819"/>
          </a:xfrm>
          <a:prstGeom prst="triangl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25143" y="2845977"/>
            <a:ext cx="201760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300" b="1" dirty="0" smtClean="0">
                <a:solidFill>
                  <a:srgbClr val="FFFFFF"/>
                </a:solidFill>
              </a:rPr>
              <a:t>INVN Positioning </a:t>
            </a:r>
          </a:p>
          <a:p>
            <a:pPr algn="ctr"/>
            <a:r>
              <a:rPr lang="en-CA" sz="1300" b="1" dirty="0" smtClean="0">
                <a:solidFill>
                  <a:srgbClr val="FFFFFF"/>
                </a:solidFill>
              </a:rPr>
              <a:t>Library</a:t>
            </a:r>
          </a:p>
          <a:p>
            <a:pPr algn="ctr"/>
            <a:r>
              <a:rPr lang="en-CA" sz="1300" b="1" dirty="0" smtClean="0">
                <a:solidFill>
                  <a:srgbClr val="FFFFFF"/>
                </a:solidFill>
              </a:rPr>
              <a:t>(IPL)</a:t>
            </a:r>
            <a:endParaRPr lang="en-CA" sz="1300" b="1" dirty="0">
              <a:solidFill>
                <a:srgbClr val="FFFFFF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1230789" y="1512400"/>
            <a:ext cx="48017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  <a:buFont typeface="Wingdings" pitchFamily="2" charset="2"/>
              <a:buChar char="n"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3D3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65000"/>
              <a:buFont typeface="Wingdings" pitchFamily="2" charset="2"/>
              <a:buChar char="n"/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3D3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§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CA" sz="4400" kern="0" dirty="0" smtClean="0"/>
              <a:t>+</a:t>
            </a:r>
            <a:endParaRPr lang="en-CA" sz="4400" kern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965" y="1623684"/>
            <a:ext cx="603789" cy="5810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613" y="1558908"/>
            <a:ext cx="529067" cy="645876"/>
          </a:xfrm>
          <a:prstGeom prst="rect">
            <a:avLst/>
          </a:prstGeom>
        </p:spPr>
      </p:pic>
      <p:sp>
        <p:nvSpPr>
          <p:cNvPr id="41" name="Content Placeholder 2"/>
          <p:cNvSpPr txBox="1">
            <a:spLocks/>
          </p:cNvSpPr>
          <p:nvPr/>
        </p:nvSpPr>
        <p:spPr bwMode="auto">
          <a:xfrm>
            <a:off x="6696581" y="1124744"/>
            <a:ext cx="2411923" cy="147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  <a:buFont typeface="Wingdings" pitchFamily="2" charset="2"/>
              <a:buChar char="n"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3D3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65000"/>
              <a:buFont typeface="Wingdings" pitchFamily="2" charset="2"/>
              <a:buChar char="n"/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3D3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§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CA" sz="2800" b="1" kern="0" dirty="0" smtClean="0">
                <a:solidFill>
                  <a:srgbClr val="C00000"/>
                </a:solidFill>
              </a:rPr>
              <a:t>Continuous &amp; Accurate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CA" sz="2800" b="1" kern="0" dirty="0" smtClean="0">
                <a:solidFill>
                  <a:srgbClr val="C00000"/>
                </a:solidFill>
              </a:rPr>
              <a:t>Positioning</a:t>
            </a:r>
            <a:endParaRPr lang="en-CA" sz="2800" b="1" kern="0" dirty="0">
              <a:solidFill>
                <a:srgbClr val="C000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7152"/>
          <a:stretch/>
        </p:blipFill>
        <p:spPr>
          <a:xfrm>
            <a:off x="281316" y="1340768"/>
            <a:ext cx="864096" cy="715885"/>
          </a:xfrm>
          <a:prstGeom prst="rect">
            <a:avLst/>
          </a:prstGeom>
        </p:spPr>
      </p:pic>
      <p:sp>
        <p:nvSpPr>
          <p:cNvPr id="46" name="Content Placeholder 2"/>
          <p:cNvSpPr txBox="1">
            <a:spLocks/>
          </p:cNvSpPr>
          <p:nvPr/>
        </p:nvSpPr>
        <p:spPr bwMode="auto">
          <a:xfrm>
            <a:off x="1691680" y="1124744"/>
            <a:ext cx="432357" cy="112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  <a:buFont typeface="Wingdings" pitchFamily="2" charset="2"/>
              <a:buChar char="n"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3D3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65000"/>
              <a:buFont typeface="Wingdings" pitchFamily="2" charset="2"/>
              <a:buChar char="n"/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3D3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§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CA" sz="7200" kern="0" dirty="0" smtClean="0"/>
              <a:t>[</a:t>
            </a:r>
            <a:endParaRPr lang="en-CA" sz="7200" kern="0" dirty="0"/>
          </a:p>
        </p:txBody>
      </p: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3995936" y="1124744"/>
            <a:ext cx="432357" cy="112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  <a:buFont typeface="Wingdings" pitchFamily="2" charset="2"/>
              <a:buChar char="n"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3D3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65000"/>
              <a:buFont typeface="Wingdings" pitchFamily="2" charset="2"/>
              <a:buChar char="n"/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3D3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§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CA" sz="7200" kern="0" dirty="0" smtClean="0"/>
              <a:t>]</a:t>
            </a:r>
            <a:endParaRPr lang="en-CA" sz="7200" kern="0" dirty="0"/>
          </a:p>
        </p:txBody>
      </p:sp>
      <p:sp>
        <p:nvSpPr>
          <p:cNvPr id="49" name="Content Placeholder 2"/>
          <p:cNvSpPr txBox="1">
            <a:spLocks/>
          </p:cNvSpPr>
          <p:nvPr/>
        </p:nvSpPr>
        <p:spPr bwMode="auto">
          <a:xfrm>
            <a:off x="6172200" y="1124744"/>
            <a:ext cx="432357" cy="112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  <a:buFont typeface="Wingdings" pitchFamily="2" charset="2"/>
              <a:buChar char="n"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3D3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65000"/>
              <a:buFont typeface="Wingdings" pitchFamily="2" charset="2"/>
              <a:buChar char="n"/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3D3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§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CA" sz="7200" kern="0" dirty="0" smtClean="0">
                <a:solidFill>
                  <a:srgbClr val="C00000"/>
                </a:solidFill>
              </a:rPr>
              <a:t>=</a:t>
            </a:r>
            <a:endParaRPr lang="en-CA" sz="7200" kern="0" dirty="0">
              <a:solidFill>
                <a:srgbClr val="C00000"/>
              </a:solidFill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037" y="1679928"/>
            <a:ext cx="524855" cy="524855"/>
          </a:xfrm>
          <a:prstGeom prst="rect">
            <a:avLst/>
          </a:prstGeom>
        </p:spPr>
      </p:pic>
      <p:cxnSp>
        <p:nvCxnSpPr>
          <p:cNvPr id="70" name="Curved Connector 69"/>
          <p:cNvCxnSpPr/>
          <p:nvPr/>
        </p:nvCxnSpPr>
        <p:spPr bwMode="auto">
          <a:xfrm>
            <a:off x="2469146" y="2373583"/>
            <a:ext cx="1374568" cy="1131617"/>
          </a:xfrm>
          <a:prstGeom prst="curvedConnector3">
            <a:avLst>
              <a:gd name="adj1" fmla="val 2984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2" name="Curved Connector 71"/>
          <p:cNvCxnSpPr/>
          <p:nvPr/>
        </p:nvCxnSpPr>
        <p:spPr bwMode="auto">
          <a:xfrm rot="16200000" flipH="1">
            <a:off x="3109984" y="2380457"/>
            <a:ext cx="964837" cy="951087"/>
          </a:xfrm>
          <a:prstGeom prst="curvedConnector3">
            <a:avLst>
              <a:gd name="adj1" fmla="val 6436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6" name="Curved Connector 75"/>
          <p:cNvCxnSpPr/>
          <p:nvPr/>
        </p:nvCxnSpPr>
        <p:spPr bwMode="auto">
          <a:xfrm rot="16200000" flipH="1">
            <a:off x="3604108" y="2494939"/>
            <a:ext cx="818644" cy="575932"/>
          </a:xfrm>
          <a:prstGeom prst="curvedConnector3">
            <a:avLst>
              <a:gd name="adj1" fmla="val 5676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2" name="Rectangle 91"/>
          <p:cNvSpPr/>
          <p:nvPr/>
        </p:nvSpPr>
        <p:spPr bwMode="auto">
          <a:xfrm>
            <a:off x="5129889" y="1340768"/>
            <a:ext cx="1008112" cy="150521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36347" y="2004251"/>
            <a:ext cx="1123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srgbClr val="C00000"/>
                </a:solidFill>
                <a:latin typeface="+mn-lt"/>
              </a:rPr>
              <a:t>Sensors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3899879"/>
            <a:ext cx="2491746" cy="181588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CA" sz="1600" b="1" u="sng" dirty="0">
                <a:solidFill>
                  <a:srgbClr val="C00000"/>
                </a:solidFill>
                <a:latin typeface="+mn-lt"/>
              </a:rPr>
              <a:t>S</a:t>
            </a:r>
            <a:r>
              <a:rPr lang="en-CA" sz="1600" b="1" u="sng" dirty="0" smtClean="0">
                <a:solidFill>
                  <a:srgbClr val="C00000"/>
                </a:solidFill>
                <a:latin typeface="+mn-lt"/>
              </a:rPr>
              <a:t>ensors on the mobile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b="1" dirty="0" smtClean="0">
                <a:solidFill>
                  <a:srgbClr val="C00000"/>
                </a:solidFill>
                <a:latin typeface="+mn-lt"/>
              </a:rPr>
              <a:t>Accelerometers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b="1" dirty="0" smtClean="0">
                <a:solidFill>
                  <a:srgbClr val="C00000"/>
                </a:solidFill>
                <a:latin typeface="+mn-lt"/>
              </a:rPr>
              <a:t>Gyroscopes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b="1" dirty="0" smtClean="0">
                <a:solidFill>
                  <a:srgbClr val="C00000"/>
                </a:solidFill>
                <a:latin typeface="+mn-lt"/>
              </a:rPr>
              <a:t>Magnetometers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b="1" dirty="0" smtClean="0">
                <a:solidFill>
                  <a:srgbClr val="C00000"/>
                </a:solidFill>
                <a:latin typeface="+mn-lt"/>
              </a:rPr>
              <a:t>Barometer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b="1" dirty="0" smtClean="0">
                <a:solidFill>
                  <a:srgbClr val="C00000"/>
                </a:solidFill>
                <a:latin typeface="+mn-lt"/>
              </a:rPr>
              <a:t>Speed 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b="1" dirty="0" smtClean="0">
                <a:solidFill>
                  <a:srgbClr val="C00000"/>
                </a:solidFill>
                <a:latin typeface="+mn-lt"/>
              </a:rPr>
              <a:t>Camera</a:t>
            </a:r>
          </a:p>
        </p:txBody>
      </p:sp>
      <p:sp>
        <p:nvSpPr>
          <p:cNvPr id="51" name="Right Brace 50"/>
          <p:cNvSpPr/>
          <p:nvPr/>
        </p:nvSpPr>
        <p:spPr bwMode="auto">
          <a:xfrm>
            <a:off x="2555776" y="4037182"/>
            <a:ext cx="1110033" cy="1678579"/>
          </a:xfrm>
          <a:prstGeom prst="rightBrace">
            <a:avLst>
              <a:gd name="adj1" fmla="val 8333"/>
              <a:gd name="adj2" fmla="val 51634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129889" y="1484783"/>
            <a:ext cx="10081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 smtClean="0">
                <a:solidFill>
                  <a:srgbClr val="FFFFFF"/>
                </a:solidFill>
              </a:rPr>
              <a:t>IPL</a:t>
            </a:r>
            <a:endParaRPr lang="en-CA" sz="1300" b="1" dirty="0">
              <a:solidFill>
                <a:srgbClr val="FFFFFF"/>
              </a:solidFill>
            </a:endParaRPr>
          </a:p>
        </p:txBody>
      </p:sp>
      <p:sp>
        <p:nvSpPr>
          <p:cNvPr id="60" name="Content Placeholder 2"/>
          <p:cNvSpPr txBox="1">
            <a:spLocks/>
          </p:cNvSpPr>
          <p:nvPr/>
        </p:nvSpPr>
        <p:spPr bwMode="auto">
          <a:xfrm>
            <a:off x="4416042" y="1512400"/>
            <a:ext cx="48017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  <a:buFont typeface="Wingdings" pitchFamily="2" charset="2"/>
              <a:buChar char="n"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3D3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65000"/>
              <a:buFont typeface="Wingdings" pitchFamily="2" charset="2"/>
              <a:buChar char="n"/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3D3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§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CA" sz="4400" kern="0" dirty="0" smtClean="0"/>
              <a:t>+</a:t>
            </a:r>
            <a:endParaRPr lang="en-CA" sz="4400" kern="0" dirty="0"/>
          </a:p>
        </p:txBody>
      </p:sp>
    </p:spTree>
    <p:extLst>
      <p:ext uri="{BB962C8B-B14F-4D97-AF65-F5344CB8AC3E}">
        <p14:creationId xmlns:p14="http://schemas.microsoft.com/office/powerpoint/2010/main" val="140455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InvenSense">
      <a:dk1>
        <a:srgbClr val="000000"/>
      </a:dk1>
      <a:lt1>
        <a:srgbClr val="7F7F7F"/>
      </a:lt1>
      <a:dk2>
        <a:srgbClr val="D8D8D8"/>
      </a:dk2>
      <a:lt2>
        <a:srgbClr val="FFFFFF"/>
      </a:lt2>
      <a:accent1>
        <a:srgbClr val="00325B"/>
      </a:accent1>
      <a:accent2>
        <a:srgbClr val="9C3022"/>
      </a:accent2>
      <a:accent3>
        <a:srgbClr val="00325B"/>
      </a:accent3>
      <a:accent4>
        <a:srgbClr val="8064A2"/>
      </a:accent4>
      <a:accent5>
        <a:srgbClr val="548DD4"/>
      </a:accent5>
      <a:accent6>
        <a:srgbClr val="F79646"/>
      </a:accent6>
      <a:hlink>
        <a:srgbClr val="2DA0FF"/>
      </a:hlink>
      <a:folHlink>
        <a:srgbClr val="800080"/>
      </a:folHlink>
    </a:clrScheme>
    <a:fontScheme name="invensens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98113</TotalTime>
  <Words>897</Words>
  <Application>Microsoft Office PowerPoint</Application>
  <PresentationFormat>On-screen Show (4:3)</PresentationFormat>
  <Paragraphs>288</Paragraphs>
  <Slides>23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ＭＳ Ｐゴシック</vt:lpstr>
      <vt:lpstr>Arial</vt:lpstr>
      <vt:lpstr>Arial Narrow</vt:lpstr>
      <vt:lpstr>Arial Narrow Bold Italic</vt:lpstr>
      <vt:lpstr>Calibri</vt:lpstr>
      <vt:lpstr>Times New Roman</vt:lpstr>
      <vt:lpstr>Wingdings</vt:lpstr>
      <vt:lpstr>Office Theme</vt:lpstr>
      <vt:lpstr>Future of Embedded Navigation for Consumer Devices &amp; Connected Vehicles</vt:lpstr>
      <vt:lpstr>InvenSense Inc. Overview</vt:lpstr>
      <vt:lpstr>InvenSense Canada</vt:lpstr>
      <vt:lpstr>PowerPoint Presentation</vt:lpstr>
      <vt:lpstr>Component to Solution Transformation</vt:lpstr>
      <vt:lpstr>InvenSense Technology</vt:lpstr>
      <vt:lpstr>PowerPoint Presentation</vt:lpstr>
      <vt:lpstr>Integrated Navigation Solutions</vt:lpstr>
      <vt:lpstr>InvenSense Positioning Library</vt:lpstr>
      <vt:lpstr>Calgary Walk Outdoors/Indoors</vt:lpstr>
      <vt:lpstr>Drive &amp; Walk, Park Outdoors</vt:lpstr>
      <vt:lpstr>Drive &amp; Walk, Context from previous slide</vt:lpstr>
      <vt:lpstr>ICM 20635 Solution Topology</vt:lpstr>
      <vt:lpstr>Android Integration</vt:lpstr>
      <vt:lpstr>PowerPoint Presentation</vt:lpstr>
      <vt:lpstr>Always-ON Location &amp; Tracking</vt:lpstr>
      <vt:lpstr>Example – IPL on an Atmel SAMG53</vt:lpstr>
      <vt:lpstr>Always-ON Enabled Applications</vt:lpstr>
      <vt:lpstr>Connected Vehicle + Devices</vt:lpstr>
      <vt:lpstr>Future: Integrating more Sensors</vt:lpstr>
      <vt:lpstr>We are Hiring!</vt:lpstr>
      <vt:lpstr>My Contact Info</vt:lpstr>
      <vt:lpstr>PowerPoint Presentation</vt:lpstr>
    </vt:vector>
  </TitlesOfParts>
  <Company>Invensense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rvargas</dc:creator>
  <cp:lastModifiedBy>Chris</cp:lastModifiedBy>
  <cp:revision>785</cp:revision>
  <cp:lastPrinted>2015-01-29T22:28:23Z</cp:lastPrinted>
  <dcterms:created xsi:type="dcterms:W3CDTF">2013-04-04T17:16:38Z</dcterms:created>
  <dcterms:modified xsi:type="dcterms:W3CDTF">2015-08-28T03:56:14Z</dcterms:modified>
</cp:coreProperties>
</file>