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21"/>
  </p:notesMasterIdLst>
  <p:handoutMasterIdLst>
    <p:handoutMasterId r:id="rId22"/>
  </p:handoutMasterIdLst>
  <p:sldIdLst>
    <p:sldId id="256" r:id="rId3"/>
    <p:sldId id="461" r:id="rId4"/>
    <p:sldId id="539" r:id="rId5"/>
    <p:sldId id="538" r:id="rId6"/>
    <p:sldId id="530" r:id="rId7"/>
    <p:sldId id="462" r:id="rId8"/>
    <p:sldId id="463" r:id="rId9"/>
    <p:sldId id="531" r:id="rId10"/>
    <p:sldId id="535" r:id="rId11"/>
    <p:sldId id="536" r:id="rId12"/>
    <p:sldId id="532" r:id="rId13"/>
    <p:sldId id="540" r:id="rId14"/>
    <p:sldId id="541" r:id="rId15"/>
    <p:sldId id="542" r:id="rId16"/>
    <p:sldId id="543" r:id="rId17"/>
    <p:sldId id="537" r:id="rId18"/>
    <p:sldId id="533" r:id="rId19"/>
    <p:sldId id="49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848"/>
    <a:srgbClr val="565868"/>
    <a:srgbClr val="808080"/>
    <a:srgbClr val="5F5F5F"/>
    <a:srgbClr val="6699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4171" autoAdjust="0"/>
  </p:normalViewPr>
  <p:slideViewPr>
    <p:cSldViewPr>
      <p:cViewPr>
        <p:scale>
          <a:sx n="100" d="100"/>
          <a:sy n="100" d="100"/>
        </p:scale>
        <p:origin x="-900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20A25-3240-9C49-A263-E373797A4F15}" type="datetimeFigureOut">
              <a:rPr lang="en-US" smtClean="0"/>
              <a:pPr/>
              <a:t>8/19/2015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747A7-9176-3D42-B236-C72FF70CE6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87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5E9A1-A4BC-A34D-9E40-328388601C98}" type="datetimeFigureOut">
              <a:rPr lang="en-US" smtClean="0"/>
              <a:pPr/>
              <a:t>8/19/2015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FDE78-9F33-334F-BDA6-B67D7B21C8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2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8/20/2015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8/20/2015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8/20/2015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8/20/2015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C4928C0-CD41-488B-A371-C86E485B7348}" type="datetime1">
              <a:rPr lang="en-US" altLang="en-US"/>
              <a:pPr/>
              <a:t>8/19/2015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Confidential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CE065-F04F-4BBC-87F1-6523203DCB2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gray">
          <a:xfrm>
            <a:off x="8004175" y="0"/>
            <a:ext cx="1139825" cy="6858000"/>
          </a:xfrm>
          <a:prstGeom prst="rect">
            <a:avLst/>
          </a:prstGeom>
          <a:solidFill>
            <a:schemeClr val="bg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0" y="4638675"/>
            <a:ext cx="9144000" cy="2219325"/>
          </a:xfrm>
          <a:prstGeom prst="rect">
            <a:avLst/>
          </a:prstGeom>
          <a:solidFill>
            <a:schemeClr val="folHlink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0" y="2149475"/>
            <a:ext cx="9144000" cy="2498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" name="Freeform 20"/>
          <p:cNvSpPr>
            <a:spLocks/>
          </p:cNvSpPr>
          <p:nvPr/>
        </p:nvSpPr>
        <p:spPr bwMode="gray">
          <a:xfrm>
            <a:off x="-9525" y="2138363"/>
            <a:ext cx="8015288" cy="2271712"/>
          </a:xfrm>
          <a:custGeom>
            <a:avLst/>
            <a:gdLst>
              <a:gd name="T0" fmla="*/ 0 w 5049"/>
              <a:gd name="T1" fmla="*/ 0 h 1471"/>
              <a:gd name="T2" fmla="*/ 2147483647 w 5049"/>
              <a:gd name="T3" fmla="*/ 4770441 h 1471"/>
              <a:gd name="T4" fmla="*/ 2147483647 w 5049"/>
              <a:gd name="T5" fmla="*/ 2147483647 h 1471"/>
              <a:gd name="T6" fmla="*/ 0 w 5049"/>
              <a:gd name="T7" fmla="*/ 2147483647 h 1471"/>
              <a:gd name="T8" fmla="*/ 0 w 5049"/>
              <a:gd name="T9" fmla="*/ 0 h 1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>
              <a:alpha val="7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gray">
          <a:xfrm>
            <a:off x="7772400" y="601980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gray">
          <a:xfrm>
            <a:off x="8305800" y="571500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gray">
          <a:xfrm>
            <a:off x="8296275" y="6305550"/>
            <a:ext cx="609600" cy="533400"/>
          </a:xfrm>
          <a:prstGeom prst="hexagon">
            <a:avLst>
              <a:gd name="adj" fmla="val 28571"/>
              <a:gd name="vf" fmla="val 11547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04800" y="990600"/>
            <a:ext cx="7696200" cy="1012825"/>
          </a:xfrm>
        </p:spPr>
        <p:txBody>
          <a:bodyPr/>
          <a:lstStyle>
            <a:lvl1pPr algn="ctr"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zh-CN" noProof="0" dirty="0" smtClean="0"/>
              <a:t>Intelligent Vehicle Systems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 bwMode="white">
          <a:xfrm>
            <a:off x="3505200" y="2971800"/>
            <a:ext cx="4343400" cy="685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dirty="0" smtClean="0"/>
              <a:t>Ryan D. Lamm</a:t>
            </a:r>
          </a:p>
          <a:p>
            <a:pPr lvl="0"/>
            <a:r>
              <a:rPr lang="en-US" altLang="zh-CN" noProof="0" dirty="0" smtClean="0"/>
              <a:t>+1.210.522.5350</a:t>
            </a:r>
          </a:p>
          <a:p>
            <a:pPr lvl="0"/>
            <a:r>
              <a:rPr lang="en-US" altLang="zh-CN" noProof="0" dirty="0" err="1" smtClean="0"/>
              <a:t>rlamm@swri.org</a:t>
            </a:r>
            <a:endParaRPr lang="en-US" altLang="zh-CN" noProof="0" dirty="0" smtClean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" y="6477000"/>
            <a:ext cx="3581400" cy="2286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  <a:latin typeface="Arial" charset="0"/>
                <a:ea typeface="宋体" charset="0"/>
                <a:cs typeface="宋体" charset="0"/>
              </a:defRPr>
            </a:lvl1pPr>
          </a:lstStyle>
          <a:p>
            <a:r>
              <a:rPr lang="en-US" altLang="zh-CN" smtClean="0"/>
              <a:t>SwRI DSRC Overview &amp; Capabilities Briefing</a:t>
            </a:r>
            <a:endParaRPr lang="zh-CN" dirty="0"/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10550" y="6467475"/>
            <a:ext cx="533400" cy="244475"/>
          </a:xfrm>
        </p:spPr>
        <p:txBody>
          <a:bodyPr/>
          <a:lstStyle>
            <a:lvl1pPr>
              <a:defRPr sz="1000">
                <a:latin typeface="Verdana"/>
                <a:cs typeface="Verdana"/>
              </a:defRPr>
            </a:lvl1pPr>
          </a:lstStyle>
          <a:p>
            <a:fld id="{0849D88E-BBA6-BA4F-935E-1FC8A79F980A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6" name="Picture 15" descr="logo12(1) copy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1524000" cy="533400"/>
          </a:xfrm>
          <a:prstGeom prst="rect">
            <a:avLst/>
          </a:prstGeom>
        </p:spPr>
      </p:pic>
      <p:pic>
        <p:nvPicPr>
          <p:cNvPr id="2" name="Picture 1" descr="hex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3876798" cy="3602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12" y="0"/>
            <a:ext cx="1484987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C2B4F-3A12-6847-B4B9-25A53DC977A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053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943600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943600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C1D62-BCE9-5940-92F4-DA34DB48E04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66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05600" cy="563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en-US" altLang="zh-CN" noProof="0" smtClean="0"/>
              <a:t>Click icon to add table</a:t>
            </a:r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C7C4D-F0D1-E844-8956-DA29D58C6CB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30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05600" cy="563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pPr lvl="0"/>
            <a:r>
              <a:rPr lang="en-US" altLang="zh-CN" noProof="0" smtClean="0"/>
              <a:t>Click icon to add chart</a:t>
            </a:r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98B31-DC24-034B-89D3-9C69352C0A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295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1422400"/>
            <a:ext cx="4559300" cy="250825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000" b="1" i="0" u="sng"/>
            </a:lvl1pPr>
            <a:lvl2pPr marL="228600" indent="-228600">
              <a:defRPr sz="1800"/>
            </a:lvl2pPr>
            <a:lvl3pPr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73600" y="1524000"/>
            <a:ext cx="4470400" cy="2311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0" y="3937000"/>
            <a:ext cx="4559300" cy="2463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000" b="1" i="0" u="sng"/>
            </a:lvl1pPr>
            <a:lvl2pPr marL="228600" indent="-228600">
              <a:defRPr sz="1800"/>
            </a:lvl2pPr>
            <a:lvl3pPr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584700" y="3937000"/>
            <a:ext cx="4559300" cy="24765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000" b="1" i="0" u="sng"/>
            </a:lvl1pPr>
            <a:lvl2pPr marL="228600" indent="-228600">
              <a:defRPr sz="1800"/>
            </a:lvl2pPr>
            <a:lvl3pPr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1435100"/>
            <a:ext cx="12700" cy="5067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39306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6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1400" y="2286000"/>
            <a:ext cx="43434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6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89D0A-40CD-F440-B59C-A8903EE281D0}" type="slidenum">
              <a:rPr lang="en-US" altLang="zh-CN"/>
              <a:pPr/>
              <a:t>‹#›</a:t>
            </a:fld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349686"/>
            <a:ext cx="762000" cy="5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8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FE69D-3109-7548-9CC0-C30DADCDBE2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957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13B01-49A0-B842-B187-F2062DFF45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397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3B968-FA1A-2A45-899F-6A703BC8E1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5243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7C54F-7896-9B4A-9EF9-83F8D261A9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329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D08B0-2886-8F48-8939-4BBF1544E01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Title 2"/>
          <p:cNvSpPr txBox="1">
            <a:spLocks/>
          </p:cNvSpPr>
          <p:nvPr userDrawn="1"/>
        </p:nvSpPr>
        <p:spPr bwMode="white"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349686"/>
            <a:ext cx="762000" cy="5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3D6D9-9713-794D-B51E-8DE3AF0E68E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832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 smtClean="0"/>
              <a:t>Drag picture to placeholder or click icon to add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477000"/>
            <a:ext cx="15240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477001"/>
            <a:ext cx="5486400" cy="3047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SwRI DSRC Overview &amp; Capabilities Briefing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20BD7-E3A1-2841-B817-032ABD783F5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50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5"/>
          <p:cNvSpPr>
            <a:spLocks/>
          </p:cNvSpPr>
          <p:nvPr userDrawn="1"/>
        </p:nvSpPr>
        <p:spPr bwMode="gray">
          <a:xfrm>
            <a:off x="-9525" y="6440475"/>
            <a:ext cx="9153525" cy="377851"/>
          </a:xfrm>
          <a:custGeom>
            <a:avLst/>
            <a:gdLst>
              <a:gd name="T0" fmla="*/ 0 w 5049"/>
              <a:gd name="T1" fmla="*/ 0 h 1471"/>
              <a:gd name="T2" fmla="*/ 2147483647 w 5049"/>
              <a:gd name="T3" fmla="*/ 370746 h 1471"/>
              <a:gd name="T4" fmla="*/ 2147483647 w 5049"/>
              <a:gd name="T5" fmla="*/ 270336452 h 1471"/>
              <a:gd name="T6" fmla="*/ 0 w 5049"/>
              <a:gd name="T7" fmla="*/ 272746949 h 1471"/>
              <a:gd name="T8" fmla="*/ 0 w 5049"/>
              <a:gd name="T9" fmla="*/ 0 h 1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cap="rnd">
            <a:noFill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altLang="zh-CN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Arial"/>
                <a:ea typeface="宋体" charset="0"/>
                <a:cs typeface="Arial"/>
              </a:defRPr>
            </a:lvl1pPr>
          </a:lstStyle>
          <a:p>
            <a:fld id="{C946D7A5-A17A-D348-8EAB-2A2F2AA24832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81000"/>
            <a:ext cx="82296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</a:t>
            </a:r>
            <a:r>
              <a:rPr lang="en-US" altLang="zh-CN" dirty="0" err="1" smtClean="0"/>
              <a:t>stylatee</a:t>
            </a:r>
            <a:endParaRPr lang="en-US" altLang="zh-CN" dirty="0"/>
          </a:p>
        </p:txBody>
      </p:sp>
      <p:pic>
        <p:nvPicPr>
          <p:cNvPr id="6" name="Picture 5" descr="Untitled.pn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" y="6457525"/>
            <a:ext cx="996625" cy="351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9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/>
          </p:cNvSpPr>
          <p:nvPr/>
        </p:nvSpPr>
        <p:spPr bwMode="auto">
          <a:xfrm>
            <a:off x="8004175" y="0"/>
            <a:ext cx="1139825" cy="6858000"/>
          </a:xfrm>
          <a:custGeom>
            <a:avLst/>
            <a:gdLst>
              <a:gd name="T0" fmla="*/ 569913 w 21600"/>
              <a:gd name="T1" fmla="*/ 3429000 h 21600"/>
              <a:gd name="T2" fmla="*/ 569913 w 21600"/>
              <a:gd name="T3" fmla="*/ 3429000 h 21600"/>
              <a:gd name="T4" fmla="*/ 569913 w 21600"/>
              <a:gd name="T5" fmla="*/ 3429000 h 21600"/>
              <a:gd name="T6" fmla="*/ 569913 w 21600"/>
              <a:gd name="T7" fmla="*/ 34290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sp>
        <p:nvSpPr>
          <p:cNvPr id="3074" name="AutoShape 2"/>
          <p:cNvSpPr>
            <a:spLocks/>
          </p:cNvSpPr>
          <p:nvPr/>
        </p:nvSpPr>
        <p:spPr bwMode="auto">
          <a:xfrm>
            <a:off x="0" y="4638675"/>
            <a:ext cx="9144000" cy="2219325"/>
          </a:xfrm>
          <a:custGeom>
            <a:avLst/>
            <a:gdLst>
              <a:gd name="T0" fmla="*/ 4572000 w 21600"/>
              <a:gd name="T1" fmla="*/ 1109663 h 21600"/>
              <a:gd name="T2" fmla="*/ 4572000 w 21600"/>
              <a:gd name="T3" fmla="*/ 1109663 h 21600"/>
              <a:gd name="T4" fmla="*/ 4572000 w 21600"/>
              <a:gd name="T5" fmla="*/ 1109663 h 21600"/>
              <a:gd name="T6" fmla="*/ 4572000 w 21600"/>
              <a:gd name="T7" fmla="*/ 110966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0B5C4">
              <a:alpha val="3098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sp>
        <p:nvSpPr>
          <p:cNvPr id="3075" name="AutoShape 3"/>
          <p:cNvSpPr>
            <a:spLocks/>
          </p:cNvSpPr>
          <p:nvPr/>
        </p:nvSpPr>
        <p:spPr bwMode="auto">
          <a:xfrm>
            <a:off x="0" y="2149475"/>
            <a:ext cx="9144000" cy="2498725"/>
          </a:xfrm>
          <a:custGeom>
            <a:avLst/>
            <a:gdLst>
              <a:gd name="T0" fmla="*/ 4572000 w 21600"/>
              <a:gd name="T1" fmla="*/ 1249363 h 21600"/>
              <a:gd name="T2" fmla="*/ 4572000 w 21600"/>
              <a:gd name="T3" fmla="*/ 1249363 h 21600"/>
              <a:gd name="T4" fmla="*/ 4572000 w 21600"/>
              <a:gd name="T5" fmla="*/ 1249363 h 21600"/>
              <a:gd name="T6" fmla="*/ 4572000 w 21600"/>
              <a:gd name="T7" fmla="*/ 124936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sp>
        <p:nvSpPr>
          <p:cNvPr id="3076" name="AutoShape 4"/>
          <p:cNvSpPr>
            <a:spLocks/>
          </p:cNvSpPr>
          <p:nvPr/>
        </p:nvSpPr>
        <p:spPr bwMode="auto">
          <a:xfrm>
            <a:off x="-9525" y="2138363"/>
            <a:ext cx="8015288" cy="2271712"/>
          </a:xfrm>
          <a:custGeom>
            <a:avLst/>
            <a:gdLst>
              <a:gd name="T0" fmla="*/ 4007644 w 21600"/>
              <a:gd name="T1" fmla="*/ 1135856 h 21600"/>
              <a:gd name="T2" fmla="*/ 4007644 w 21600"/>
              <a:gd name="T3" fmla="*/ 1135856 h 21600"/>
              <a:gd name="T4" fmla="*/ 4007644 w 21600"/>
              <a:gd name="T5" fmla="*/ 1135856 h 21600"/>
              <a:gd name="T6" fmla="*/ 4007644 w 21600"/>
              <a:gd name="T7" fmla="*/ 113585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29"/>
                </a:lnTo>
                <a:lnTo>
                  <a:pt x="21595" y="21409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A0B5C4">
              <a:alpha val="7294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sp>
        <p:nvSpPr>
          <p:cNvPr id="3077" name="AutoShape 5"/>
          <p:cNvSpPr>
            <a:spLocks/>
          </p:cNvSpPr>
          <p:nvPr/>
        </p:nvSpPr>
        <p:spPr bwMode="auto">
          <a:xfrm>
            <a:off x="7772400" y="6019800"/>
            <a:ext cx="609600" cy="533400"/>
          </a:xfrm>
          <a:custGeom>
            <a:avLst/>
            <a:gdLst>
              <a:gd name="T0" fmla="*/ 304800 w 21600"/>
              <a:gd name="T1" fmla="*/ 266700 h 21600"/>
              <a:gd name="T2" fmla="*/ 304800 w 21600"/>
              <a:gd name="T3" fmla="*/ 266700 h 21600"/>
              <a:gd name="T4" fmla="*/ 304800 w 21600"/>
              <a:gd name="T5" fmla="*/ 266700 h 21600"/>
              <a:gd name="T6" fmla="*/ 304800 w 21600"/>
              <a:gd name="T7" fmla="*/ 2667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399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5399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5086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sp>
        <p:nvSpPr>
          <p:cNvPr id="3078" name="AutoShape 6"/>
          <p:cNvSpPr>
            <a:spLocks/>
          </p:cNvSpPr>
          <p:nvPr/>
        </p:nvSpPr>
        <p:spPr bwMode="auto">
          <a:xfrm>
            <a:off x="8305800" y="5715000"/>
            <a:ext cx="609600" cy="533400"/>
          </a:xfrm>
          <a:custGeom>
            <a:avLst/>
            <a:gdLst>
              <a:gd name="T0" fmla="*/ 304800 w 21600"/>
              <a:gd name="T1" fmla="*/ 266700 h 21600"/>
              <a:gd name="T2" fmla="*/ 304800 w 21600"/>
              <a:gd name="T3" fmla="*/ 266700 h 21600"/>
              <a:gd name="T4" fmla="*/ 304800 w 21600"/>
              <a:gd name="T5" fmla="*/ 266700 h 21600"/>
              <a:gd name="T6" fmla="*/ 304800 w 21600"/>
              <a:gd name="T7" fmla="*/ 2667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399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5399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5086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sp>
        <p:nvSpPr>
          <p:cNvPr id="3079" name="AutoShape 7"/>
          <p:cNvSpPr>
            <a:spLocks/>
          </p:cNvSpPr>
          <p:nvPr/>
        </p:nvSpPr>
        <p:spPr bwMode="auto">
          <a:xfrm>
            <a:off x="8296275" y="6305550"/>
            <a:ext cx="609600" cy="533400"/>
          </a:xfrm>
          <a:custGeom>
            <a:avLst/>
            <a:gdLst>
              <a:gd name="T0" fmla="*/ 304800 w 21600"/>
              <a:gd name="T1" fmla="*/ 266700 h 21600"/>
              <a:gd name="T2" fmla="*/ 304800 w 21600"/>
              <a:gd name="T3" fmla="*/ 266700 h 21600"/>
              <a:gd name="T4" fmla="*/ 304800 w 21600"/>
              <a:gd name="T5" fmla="*/ 266700 h 21600"/>
              <a:gd name="T6" fmla="*/ 304800 w 21600"/>
              <a:gd name="T7" fmla="*/ 2667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399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5399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5086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457200" hangingPunct="0">
              <a:defRPr/>
            </a:pPr>
            <a:endParaRPr lang="en-US" sz="1200">
              <a:solidFill>
                <a:srgbClr val="000000"/>
              </a:solidFill>
              <a:latin typeface="Helvetica" charset="0"/>
              <a:ea typeface="MS PGothic" pitchFamily="34" charset="-128"/>
              <a:sym typeface="Helvetica" charset="0"/>
            </a:endParaRPr>
          </a:p>
        </p:txBody>
      </p:sp>
      <p:pic>
        <p:nvPicPr>
          <p:cNvPr id="3082" name="Picture 10" descr="imag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8006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 userDrawn="1"/>
        </p:nvSpPr>
        <p:spPr>
          <a:xfrm>
            <a:off x="228600" y="990600"/>
            <a:ext cx="7696200" cy="1012825"/>
          </a:xfrm>
          <a:prstGeom prst="rect">
            <a:avLst/>
          </a:prstGeom>
        </p:spPr>
        <p:txBody>
          <a:bodyPr/>
          <a:lstStyle>
            <a:lvl1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 charset="0"/>
              </a:defRPr>
            </a:lvl1pPr>
            <a:lvl2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2pPr>
            <a:lvl3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3pPr>
            <a:lvl4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4pPr>
            <a:lvl5pPr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5pPr>
            <a:lvl6pPr marL="4572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6pPr>
            <a:lvl7pPr marL="9144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7pPr>
            <a:lvl8pPr marL="13716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8pPr>
            <a:lvl9pPr marL="1828800" algn="l" defTabSz="457200" rtl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defRPr>
            </a:lvl9pPr>
          </a:lstStyle>
          <a:p>
            <a:pPr algn="r" defTabSz="914400">
              <a:defRPr/>
            </a:pPr>
            <a:r>
              <a:rPr lang="en-US" sz="3600" b="1" smtClean="0">
                <a:solidFill>
                  <a:srgbClr val="5086C2"/>
                </a:solidFill>
                <a:latin typeface="Verdana" charset="0"/>
                <a:cs typeface="Verdana" charset="0"/>
                <a:sym typeface="Verdana" charset="0"/>
              </a:rPr>
              <a:t>Intelligent Vehicle Systems</a:t>
            </a:r>
            <a:br>
              <a:rPr lang="en-US" sz="3600" b="1" smtClean="0">
                <a:solidFill>
                  <a:srgbClr val="5086C2"/>
                </a:solidFill>
                <a:latin typeface="Verdana" charset="0"/>
                <a:cs typeface="Verdana" charset="0"/>
                <a:sym typeface="Verdana" charset="0"/>
              </a:rPr>
            </a:br>
            <a:r>
              <a:rPr lang="en-US" sz="1800" b="1" smtClean="0">
                <a:solidFill>
                  <a:srgbClr val="5086C2"/>
                </a:solidFill>
                <a:latin typeface="Verdana" charset="0"/>
                <a:cs typeface="Verdana" charset="0"/>
                <a:sym typeface="Verdana" charset="0"/>
              </a:rPr>
              <a:t>Southwest Research Institute</a:t>
            </a:r>
            <a:endParaRPr lang="en-US" dirty="0"/>
          </a:p>
        </p:txBody>
      </p:sp>
      <p:pic>
        <p:nvPicPr>
          <p:cNvPr id="16" name="Picture 11" descr="image3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05000"/>
            <a:ext cx="387667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Verdana"/>
          <a:ea typeface="MS PGothic" pitchFamily="34" charset="-128"/>
          <a:cs typeface="Verdana"/>
          <a:sym typeface="Helvetic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  <a:sym typeface="Helvetic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  <a:sym typeface="Helvetic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  <a:sym typeface="Helvetic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Verdana" charset="0"/>
          <a:ea typeface="MS PGothic" pitchFamily="34" charset="-128"/>
          <a:cs typeface="Verdana" pitchFamily="34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MS PGothic" pitchFamily="34" charset="-128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sturgeon@swri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psturgeon@swri.org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1"/>
          <p:cNvSpPr>
            <a:spLocks noGrp="1"/>
          </p:cNvSpPr>
          <p:nvPr>
            <p:ph type="subTitle" idx="1"/>
          </p:nvPr>
        </p:nvSpPr>
        <p:spPr>
          <a:xfrm>
            <a:off x="3886200" y="2057400"/>
            <a:ext cx="4064225" cy="23622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zh-CN" sz="36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Dynamic</a:t>
            </a:r>
          </a:p>
          <a:p>
            <a:pPr eaLnBrk="1" hangingPunct="1">
              <a:buFont typeface="Wingdings" charset="0"/>
              <a:buNone/>
            </a:pPr>
            <a:r>
              <a:rPr lang="en-US" altLang="zh-CN" sz="36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Real-time </a:t>
            </a:r>
          </a:p>
          <a:p>
            <a:pPr eaLnBrk="1" hangingPunct="1">
              <a:buFont typeface="Wingdings" charset="0"/>
              <a:buNone/>
            </a:pPr>
            <a:r>
              <a:rPr lang="en-US" altLang="zh-CN" sz="36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Lane Modeling</a:t>
            </a:r>
          </a:p>
          <a:p>
            <a:pPr eaLnBrk="1" hangingPunct="1">
              <a:buFont typeface="Wingdings" charset="0"/>
              <a:buNone/>
            </a:pPr>
            <a:r>
              <a:rPr lang="en-US" altLang="zh-CN" sz="18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June 2015</a:t>
            </a:r>
            <a:endParaRPr lang="zh-CN" altLang="en-US" sz="18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9D88E-BBA6-BA4F-935E-1FC8A79F980A}" type="slidenum">
              <a:rPr lang="en-US" altLang="zh-CN" smtClean="0"/>
              <a:pPr/>
              <a:t>1</a:t>
            </a:fld>
            <a:endParaRPr lang="en-US" altLang="zh-CN"/>
          </a:p>
        </p:txBody>
      </p:sp>
      <p:sp>
        <p:nvSpPr>
          <p:cNvPr id="10" name="Subtitle 1"/>
          <p:cNvSpPr txBox="1">
            <a:spLocks/>
          </p:cNvSpPr>
          <p:nvPr/>
        </p:nvSpPr>
        <p:spPr bwMode="white">
          <a:xfrm>
            <a:off x="4267200" y="4905555"/>
            <a:ext cx="36832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CN" sz="12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Purser Sturgeon II</a:t>
            </a:r>
          </a:p>
          <a:p>
            <a:r>
              <a:rPr lang="en-US" altLang="zh-CN" sz="12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+1.210.522.3924</a:t>
            </a:r>
            <a:endParaRPr lang="en-US" altLang="zh-CN" sz="12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  <a:p>
            <a:pPr>
              <a:buFont typeface="Wingdings" charset="0"/>
              <a:buNone/>
            </a:pPr>
            <a:r>
              <a:rPr lang="en-US" altLang="zh-CN" sz="12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  <a:hlinkClick r:id="rId2"/>
              </a:rPr>
              <a:t>psturgeon@swri.org</a:t>
            </a:r>
            <a:endParaRPr lang="en-US" altLang="zh-CN" sz="1200" dirty="0" smtClean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  <a:p>
            <a:pPr>
              <a:buFont typeface="Wingdings" charset="0"/>
              <a:buNone/>
            </a:pPr>
            <a:endParaRPr lang="en-US" altLang="zh-CN" sz="12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  <a:p>
            <a:endParaRPr lang="zh-CN" altLang="en-US" sz="12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pic>
        <p:nvPicPr>
          <p:cNvPr id="6146" name="Picture 2" descr="D:\projects\svn\ivs\R8361\finalreport\Network_0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" y="1905000"/>
            <a:ext cx="901538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4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pic>
        <p:nvPicPr>
          <p:cNvPr id="7170" name="Picture 2" descr="D:\projects\svn\ivs\R8361\finalreport\Network_0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8383"/>
            <a:ext cx="8610600" cy="47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 – Videos</a:t>
            </a:r>
            <a:br>
              <a:rPr lang="en-US" altLang="en-US" dirty="0" smtClean="0"/>
            </a:br>
            <a:r>
              <a:rPr lang="en-US" altLang="en-US" dirty="0" smtClean="0"/>
              <a:t>4 Parallel lanes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pic>
        <p:nvPicPr>
          <p:cNvPr id="2" name="SimpleLan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 – Videos</a:t>
            </a:r>
            <a:br>
              <a:rPr lang="en-US" altLang="en-US" dirty="0" smtClean="0"/>
            </a:br>
            <a:r>
              <a:rPr lang="en-US" altLang="en-US" dirty="0" smtClean="0"/>
              <a:t>Whole Track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pic>
        <p:nvPicPr>
          <p:cNvPr id="2" name="Track_GE_OuterLoopAndExit_90sec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 – Videos</a:t>
            </a:r>
            <a:br>
              <a:rPr lang="en-US" altLang="en-US" dirty="0" smtClean="0"/>
            </a:br>
            <a:r>
              <a:rPr lang="en-US" altLang="en-US" dirty="0" smtClean="0"/>
              <a:t>Track Intersection Lanes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pic>
        <p:nvPicPr>
          <p:cNvPr id="2" name="Track_Interse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 – Track Intersection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sp>
        <p:nvSpPr>
          <p:cNvPr id="2" name="Rectangle 1"/>
          <p:cNvSpPr/>
          <p:nvPr/>
        </p:nvSpPr>
        <p:spPr>
          <a:xfrm>
            <a:off x="990600" y="993775"/>
            <a:ext cx="30956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#START</a:t>
            </a:r>
          </a:p>
          <a:p>
            <a:r>
              <a:rPr lang="en-US" sz="900" dirty="0"/>
              <a:t>29.4502524562077,-98.6170686129295,18,6.400</a:t>
            </a:r>
          </a:p>
          <a:p>
            <a:r>
              <a:rPr lang="en-US" sz="900" dirty="0"/>
              <a:t>29.4502910841023,-98.6170196217935,1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/>
              <a:t>#START</a:t>
            </a:r>
          </a:p>
          <a:p>
            <a:r>
              <a:rPr lang="en-US" sz="900" dirty="0"/>
              <a:t>29.4502524562077,-98.6170686129295,18,29.994</a:t>
            </a:r>
          </a:p>
          <a:p>
            <a:r>
              <a:rPr lang="en-US" sz="900" dirty="0"/>
              <a:t>29.4503625142364,-98.6167861172454,36,158.177</a:t>
            </a:r>
          </a:p>
          <a:p>
            <a:r>
              <a:rPr lang="en-US" sz="900" dirty="0"/>
              <a:t>29.4509501283378,-98.6152999872478,192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/>
              <a:t>#START</a:t>
            </a:r>
          </a:p>
          <a:p>
            <a:r>
              <a:rPr lang="en-US" sz="900" dirty="0"/>
              <a:t>29.4500680531564,-98.6175299548725,9,49.189</a:t>
            </a:r>
          </a:p>
          <a:p>
            <a:r>
              <a:rPr lang="en-US" sz="900" dirty="0"/>
              <a:t>29.4502524562077,-98.6170686129295,18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/>
              <a:t>#START</a:t>
            </a:r>
          </a:p>
          <a:p>
            <a:r>
              <a:rPr lang="en-US" sz="900" dirty="0"/>
              <a:t>29.4504388963365,-98.6175291746872,12,42.522</a:t>
            </a:r>
          </a:p>
          <a:p>
            <a:r>
              <a:rPr lang="en-US" sz="900" dirty="0"/>
              <a:t>29.4506417545844,-98.6171572641109,520,21.824</a:t>
            </a:r>
          </a:p>
          <a:p>
            <a:r>
              <a:rPr lang="en-US" sz="900" dirty="0"/>
              <a:t>29.4507127219394,-98.6169473839536,483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/>
              <a:t>#START</a:t>
            </a:r>
          </a:p>
          <a:p>
            <a:r>
              <a:rPr lang="en-US" sz="900" dirty="0"/>
              <a:t>29.4510585889656,-98.6174840496424,307,4.682</a:t>
            </a:r>
          </a:p>
          <a:p>
            <a:r>
              <a:rPr lang="en-US" sz="900" dirty="0"/>
              <a:t>29.4510446640646,-98.6175296084615,302</a:t>
            </a:r>
          </a:p>
          <a:p>
            <a:r>
              <a:rPr lang="en-US" sz="900" dirty="0"/>
              <a:t>#END</a:t>
            </a:r>
          </a:p>
          <a:p>
            <a:endParaRPr lang="en-US" sz="900" dirty="0" smtClean="0"/>
          </a:p>
          <a:p>
            <a:r>
              <a:rPr lang="en-US" sz="900" dirty="0"/>
              <a:t>#START</a:t>
            </a:r>
          </a:p>
          <a:p>
            <a:r>
              <a:rPr lang="en-US" sz="900" dirty="0"/>
              <a:t>29.4512814654047,-98.6169175330048,274,17.441</a:t>
            </a:r>
          </a:p>
          <a:p>
            <a:r>
              <a:rPr lang="en-US" sz="900" dirty="0"/>
              <a:t>29.4512161109272,-98.6170811315715,250,13.462</a:t>
            </a:r>
          </a:p>
          <a:p>
            <a:r>
              <a:rPr lang="en-US" sz="900" dirty="0"/>
              <a:t>29.451166557049,-98.6172078682432,252,25.911</a:t>
            </a:r>
          </a:p>
          <a:p>
            <a:r>
              <a:rPr lang="en-US" sz="900" dirty="0"/>
              <a:t>29.4510713116887,-98.6174518384007,309,3.430</a:t>
            </a:r>
          </a:p>
          <a:p>
            <a:r>
              <a:rPr lang="en-US" sz="900" dirty="0"/>
              <a:t>29.4510585889656,-98.6174840496424,307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endParaRPr lang="en-US" sz="900" dirty="0"/>
          </a:p>
        </p:txBody>
      </p:sp>
      <p:sp>
        <p:nvSpPr>
          <p:cNvPr id="7" name="Rectangle 6"/>
          <p:cNvSpPr/>
          <p:nvPr/>
        </p:nvSpPr>
        <p:spPr>
          <a:xfrm>
            <a:off x="4953000" y="987425"/>
            <a:ext cx="30956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#</a:t>
            </a:r>
            <a:r>
              <a:rPr lang="en-US" sz="900" dirty="0"/>
              <a:t>START</a:t>
            </a:r>
          </a:p>
          <a:p>
            <a:r>
              <a:rPr lang="en-US" sz="900" dirty="0"/>
              <a:t>29.450888466685,-98.6164876023249,385,13.374</a:t>
            </a:r>
          </a:p>
          <a:p>
            <a:r>
              <a:rPr lang="en-US" sz="900" dirty="0"/>
              <a:t>29.450948407076,-98.6163680898593,389,62.172</a:t>
            </a:r>
          </a:p>
          <a:p>
            <a:r>
              <a:rPr lang="en-US" sz="900" dirty="0"/>
              <a:t>29.4511442894513,-98.6157672593891,147,4.034</a:t>
            </a:r>
          </a:p>
          <a:p>
            <a:r>
              <a:rPr lang="en-US" sz="900" dirty="0"/>
              <a:t>29.4511355491247,-98.6157268079916,175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/>
              <a:t>#START</a:t>
            </a:r>
          </a:p>
          <a:p>
            <a:r>
              <a:rPr lang="en-US" sz="900" dirty="0"/>
              <a:t>29.4507371875572,-98.6168749071575,539,37.707</a:t>
            </a:r>
          </a:p>
          <a:p>
            <a:r>
              <a:rPr lang="en-US" sz="900" dirty="0" smtClean="0"/>
              <a:t>29.450869630085</a:t>
            </a:r>
            <a:r>
              <a:rPr lang="en-US" sz="900" dirty="0"/>
              <a:t>,-98.6165168835382,586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 smtClean="0"/>
              <a:t>#</a:t>
            </a:r>
            <a:r>
              <a:rPr lang="en-US" sz="900" dirty="0"/>
              <a:t>START</a:t>
            </a:r>
          </a:p>
          <a:p>
            <a:r>
              <a:rPr lang="en-US" sz="900" dirty="0"/>
              <a:t>29.4514907271858,-98.6163740564733,555,13.315</a:t>
            </a:r>
          </a:p>
          <a:p>
            <a:r>
              <a:rPr lang="en-US" sz="900" dirty="0"/>
              <a:t>29.45144348447,-98.6165002317802,240,19.336</a:t>
            </a:r>
          </a:p>
          <a:p>
            <a:r>
              <a:rPr lang="en-US" sz="900" dirty="0"/>
              <a:t>29.451372297395,-98.6166822432179,207,7.007</a:t>
            </a:r>
          </a:p>
          <a:p>
            <a:r>
              <a:rPr lang="en-US" sz="900" dirty="0"/>
              <a:t>29.4513481396644,-98.6167490219554,259,12.844</a:t>
            </a:r>
          </a:p>
          <a:p>
            <a:r>
              <a:rPr lang="en-US" sz="900" dirty="0" smtClean="0"/>
              <a:t>29.4512991740815</a:t>
            </a:r>
            <a:r>
              <a:rPr lang="en-US" sz="900" dirty="0"/>
              <a:t>,-98.616869067131,266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 smtClean="0"/>
              <a:t>#</a:t>
            </a:r>
            <a:r>
              <a:rPr lang="en-US" sz="900" dirty="0"/>
              <a:t>START</a:t>
            </a:r>
          </a:p>
          <a:p>
            <a:r>
              <a:rPr lang="en-US" sz="900" dirty="0"/>
              <a:t>29.4503150454438,-98.6169904024237,574,24.378</a:t>
            </a:r>
          </a:p>
          <a:p>
            <a:r>
              <a:rPr lang="en-US" sz="900" dirty="0"/>
              <a:t>29.4504853040624,-98.6168319565289,529,44.823</a:t>
            </a:r>
          </a:p>
          <a:p>
            <a:r>
              <a:rPr lang="en-US" sz="900" dirty="0"/>
              <a:t>29.4508056038462,-98.6165509670535,103,3.093</a:t>
            </a:r>
          </a:p>
          <a:p>
            <a:r>
              <a:rPr lang="en-US" sz="900" dirty="0"/>
              <a:t>29.4508230817983,-98.6165260360556,532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r>
              <a:rPr lang="en-US" sz="900" dirty="0" smtClean="0"/>
              <a:t>#</a:t>
            </a:r>
            <a:r>
              <a:rPr lang="en-US" sz="900" dirty="0"/>
              <a:t>START</a:t>
            </a:r>
          </a:p>
          <a:p>
            <a:r>
              <a:rPr lang="en-US" sz="900" dirty="0"/>
              <a:t>29.4508544401398,-98.6164615802355,593,81.516</a:t>
            </a:r>
          </a:p>
          <a:p>
            <a:r>
              <a:rPr lang="en-US" sz="900" dirty="0"/>
              <a:t>29.4511219270732,-98.6156785582885,465,16.309</a:t>
            </a:r>
          </a:p>
          <a:p>
            <a:r>
              <a:rPr lang="en-US" sz="900" dirty="0"/>
              <a:t>29.4511253031177,-98.6155103684478,152,20.410</a:t>
            </a:r>
          </a:p>
          <a:p>
            <a:r>
              <a:rPr lang="en-US" sz="900" dirty="0"/>
              <a:t>29.4511213257073,-98.6152998223543,183</a:t>
            </a:r>
          </a:p>
          <a:p>
            <a:r>
              <a:rPr lang="en-US" sz="900" dirty="0"/>
              <a:t>#END</a:t>
            </a:r>
          </a:p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5562600" y="993775"/>
            <a:ext cx="3095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575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pic>
        <p:nvPicPr>
          <p:cNvPr id="8194" name="Picture 2" descr="D:\projects\svn\ivs\R8361\finalreport\data\plots\plot_track_012_da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" y="1524000"/>
            <a:ext cx="7743825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5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Benefits</a:t>
            </a:r>
            <a:endParaRPr lang="en-US" altLang="en-US" dirty="0"/>
          </a:p>
        </p:txBody>
      </p:sp>
      <p:sp>
        <p:nvSpPr>
          <p:cNvPr id="1257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76325"/>
            <a:ext cx="8229600" cy="523875"/>
          </a:xfrm>
        </p:spPr>
        <p:txBody>
          <a:bodyPr/>
          <a:lstStyle/>
          <a:p>
            <a:pPr lvl="1"/>
            <a:endParaRPr lang="en-US" altLang="en-US" sz="1800" dirty="0" smtClean="0"/>
          </a:p>
          <a:p>
            <a:pPr lvl="2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pic>
        <p:nvPicPr>
          <p:cNvPr id="1026" name="Picture 2" descr="D:\projects\promotional\ITSA2015_LaneModeling\Dynamic Lane Level Model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3"/>
          <p:cNvSpPr>
            <a:spLocks/>
          </p:cNvSpPr>
          <p:nvPr/>
        </p:nvSpPr>
        <p:spPr bwMode="auto">
          <a:xfrm>
            <a:off x="8210550" y="6467475"/>
            <a:ext cx="533400" cy="254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MS PGothic" pitchFamily="34" charset="-128"/>
                <a:sym typeface="Helvetica" charset="0"/>
              </a:defRPr>
            </a:lvl9pPr>
          </a:lstStyle>
          <a:p>
            <a:pPr algn="r" eaLnBrk="1" hangingPunct="0">
              <a:defRPr/>
            </a:pPr>
            <a:fld id="{0D71C3E4-A012-4FE4-A743-B925A113DB6E}" type="slidenum">
              <a:rPr lang="en-US" altLang="en-US" sz="1000" b="1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pPr algn="r" eaLnBrk="1" hangingPunct="0">
                <a:defRPr/>
              </a:pPr>
              <a:t>18</a:t>
            </a:fld>
            <a:endParaRPr lang="en-US" altLang="en-US" smtClean="0"/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/>
            <a:r>
              <a:rPr lang="en-US" altLang="en-US" dirty="0" smtClean="0">
                <a:latin typeface="Verdana" pitchFamily="34" charset="0"/>
                <a:cs typeface="Verdana" pitchFamily="34" charset="0"/>
              </a:rPr>
              <a:t>Thank You</a:t>
            </a: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>
            <a:off x="3733800" y="5257800"/>
            <a:ext cx="4495800" cy="990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hangingPunct="0">
              <a:lnSpc>
                <a:spcPct val="80000"/>
              </a:lnSpc>
              <a:spcBef>
                <a:spcPts val="200"/>
              </a:spcBef>
              <a:defRPr/>
            </a:pPr>
            <a:endParaRPr lang="en-US" sz="1200" dirty="0">
              <a:solidFill>
                <a:srgbClr val="003366"/>
              </a:solidFill>
              <a:cs typeface="Arial" charset="0"/>
              <a:sym typeface="Arial" charset="0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 bwMode="white">
          <a:xfrm>
            <a:off x="4267200" y="4905555"/>
            <a:ext cx="36832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CN" sz="12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Purser Sturgeon II</a:t>
            </a:r>
          </a:p>
          <a:p>
            <a:r>
              <a:rPr lang="en-US" altLang="zh-CN" sz="12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</a:rPr>
              <a:t>+1.210.522.3924</a:t>
            </a:r>
            <a:endParaRPr lang="en-US" altLang="zh-CN" sz="12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  <a:p>
            <a:pPr>
              <a:buFont typeface="Wingdings" charset="0"/>
              <a:buNone/>
            </a:pPr>
            <a:r>
              <a:rPr lang="en-US" altLang="zh-CN" sz="1200" dirty="0" smtClean="0">
                <a:solidFill>
                  <a:srgbClr val="003366"/>
                </a:solidFill>
                <a:latin typeface="Verdana" charset="0"/>
                <a:ea typeface="宋体" charset="0"/>
                <a:cs typeface="宋体" charset="0"/>
                <a:hlinkClick r:id="rId2"/>
              </a:rPr>
              <a:t>psturgeon@swri.org</a:t>
            </a:r>
            <a:endParaRPr lang="en-US" altLang="zh-CN" sz="1200" dirty="0" smtClean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  <a:p>
            <a:pPr>
              <a:buFont typeface="Wingdings" charset="0"/>
              <a:buNone/>
            </a:pPr>
            <a:endParaRPr lang="en-US" altLang="zh-CN" sz="12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  <a:p>
            <a:endParaRPr lang="zh-CN" altLang="en-US" sz="1200" dirty="0">
              <a:solidFill>
                <a:srgbClr val="003366"/>
              </a:solidFill>
              <a:latin typeface="Verdana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Needs and Problem</a:t>
            </a:r>
            <a:endParaRPr lang="en-US" altLang="en-US" dirty="0"/>
          </a:p>
        </p:txBody>
      </p:sp>
      <p:sp>
        <p:nvSpPr>
          <p:cNvPr id="1257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76325"/>
            <a:ext cx="8229600" cy="3724275"/>
          </a:xfrm>
        </p:spPr>
        <p:txBody>
          <a:bodyPr/>
          <a:lstStyle/>
          <a:p>
            <a:r>
              <a:rPr lang="en-US" altLang="en-US" sz="1800" dirty="0" smtClean="0"/>
              <a:t>V2V safety applications are focused around the BSM</a:t>
            </a:r>
          </a:p>
          <a:p>
            <a:pPr lvl="1"/>
            <a:r>
              <a:rPr lang="en-US" altLang="en-US" sz="1800" dirty="0" smtClean="0"/>
              <a:t>Vehicle trajectory information at 10Hz</a:t>
            </a:r>
          </a:p>
          <a:p>
            <a:r>
              <a:rPr lang="en-US" altLang="en-US" sz="1800" dirty="0" smtClean="0"/>
              <a:t>Current map data is focused on navigation and routing</a:t>
            </a:r>
          </a:p>
          <a:p>
            <a:pPr lvl="1"/>
            <a:r>
              <a:rPr lang="en-US" altLang="en-US" sz="1800" dirty="0" smtClean="0"/>
              <a:t>Primarily proprietary sources (Google, NAVTEQ, </a:t>
            </a:r>
            <a:r>
              <a:rPr lang="en-US" altLang="en-US" sz="1800" dirty="0" err="1" smtClean="0"/>
              <a:t>TeleAtlas</a:t>
            </a:r>
            <a:r>
              <a:rPr lang="en-US" altLang="en-US" sz="1800" dirty="0" smtClean="0"/>
              <a:t>, others)</a:t>
            </a:r>
          </a:p>
          <a:p>
            <a:pPr lvl="1"/>
            <a:r>
              <a:rPr lang="en-US" altLang="en-US" sz="1800" dirty="0" smtClean="0"/>
              <a:t>Insufficient accuracy (5-15 meters typically)</a:t>
            </a:r>
          </a:p>
          <a:p>
            <a:pPr lvl="1"/>
            <a:r>
              <a:rPr lang="en-US" altLang="en-US" sz="1800" dirty="0" smtClean="0"/>
              <a:t>No lane level resolution</a:t>
            </a:r>
          </a:p>
          <a:p>
            <a:pPr lvl="1"/>
            <a:r>
              <a:rPr lang="en-US" altLang="en-US" sz="1800" dirty="0" smtClean="0"/>
              <a:t>Updates are done annually </a:t>
            </a:r>
            <a:r>
              <a:rPr lang="en-US" altLang="en-US" sz="1800" dirty="0"/>
              <a:t>(or slower) </a:t>
            </a:r>
            <a:r>
              <a:rPr lang="en-US" altLang="en-US" sz="1800" dirty="0" smtClean="0"/>
              <a:t>for national databases</a:t>
            </a:r>
          </a:p>
          <a:p>
            <a:pPr lvl="1"/>
            <a:r>
              <a:rPr lang="en-US" altLang="en-US" sz="1800" dirty="0" smtClean="0"/>
              <a:t>Commercial databases can be update continuously, but are only republished every 1 to 6 months</a:t>
            </a:r>
          </a:p>
          <a:p>
            <a:endParaRPr lang="en-US" altLang="en-US" sz="1800" dirty="0" smtClean="0"/>
          </a:p>
          <a:p>
            <a:pPr lvl="1"/>
            <a:endParaRPr lang="en-US" altLang="en-US" sz="1800" dirty="0" smtClean="0"/>
          </a:p>
          <a:p>
            <a:pPr lvl="2"/>
            <a:endParaRPr lang="en-US" altLang="en-US" sz="1800" dirty="0"/>
          </a:p>
          <a:p>
            <a:pPr lvl="1"/>
            <a:endParaRPr lang="en-US" altLang="en-US" sz="1800" dirty="0"/>
          </a:p>
          <a:p>
            <a:pPr lvl="1"/>
            <a:endParaRPr lang="en-US" altLang="en-US" sz="18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49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Needs and Problem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80" y="3900424"/>
            <a:ext cx="22936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43120"/>
              </p:ext>
            </p:extLst>
          </p:nvPr>
        </p:nvGraphicFramePr>
        <p:xfrm>
          <a:off x="533400" y="2211832"/>
          <a:ext cx="3962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044"/>
                <a:gridCol w="1174044"/>
                <a:gridCol w="16143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Vehicle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Acceleration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m/s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-0.1 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r>
                        <a:rPr lang="en-US" sz="1600" baseline="0" dirty="0" smtClean="0"/>
                        <a:t> m/s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+0.5 G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4732" y="43571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8332" y="35834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</a:p>
        </p:txBody>
      </p:sp>
      <p:sp>
        <p:nvSpPr>
          <p:cNvPr id="10" name="Right Brace 9"/>
          <p:cNvSpPr/>
          <p:nvPr/>
        </p:nvSpPr>
        <p:spPr>
          <a:xfrm rot="2628391">
            <a:off x="2158534" y="4024936"/>
            <a:ext cx="246351" cy="977092"/>
          </a:xfrm>
          <a:prstGeom prst="rightBrace">
            <a:avLst/>
          </a:prstGeom>
          <a:ln w="15875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802311">
            <a:off x="2216260" y="4572112"/>
            <a:ext cx="533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25 m</a:t>
            </a:r>
          </a:p>
        </p:txBody>
      </p:sp>
    </p:spTree>
    <p:extLst>
      <p:ext uri="{BB962C8B-B14F-4D97-AF65-F5344CB8AC3E}">
        <p14:creationId xmlns:p14="http://schemas.microsoft.com/office/powerpoint/2010/main" val="18250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Needs and Problem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80" y="3900424"/>
            <a:ext cx="22936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43120"/>
              </p:ext>
            </p:extLst>
          </p:nvPr>
        </p:nvGraphicFramePr>
        <p:xfrm>
          <a:off x="533400" y="2211832"/>
          <a:ext cx="3962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044"/>
                <a:gridCol w="1174044"/>
                <a:gridCol w="16143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Vehicle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Acceleration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m/s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-0.1 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r>
                        <a:rPr lang="en-US" sz="1600" baseline="0" dirty="0" smtClean="0"/>
                        <a:t> m/s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+0.5 G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4732" y="43571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8332" y="35834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</a:p>
        </p:txBody>
      </p:sp>
      <p:sp>
        <p:nvSpPr>
          <p:cNvPr id="10" name="Right Brace 9"/>
          <p:cNvSpPr/>
          <p:nvPr/>
        </p:nvSpPr>
        <p:spPr>
          <a:xfrm rot="2628391">
            <a:off x="2158534" y="4024936"/>
            <a:ext cx="246351" cy="977092"/>
          </a:xfrm>
          <a:prstGeom prst="rightBrace">
            <a:avLst/>
          </a:prstGeom>
          <a:ln w="15875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802311">
            <a:off x="2216260" y="4572112"/>
            <a:ext cx="533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25 m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l="6060" t="702" r="6061" b="2807"/>
          <a:stretch>
            <a:fillRect/>
          </a:stretch>
        </p:blipFill>
        <p:spPr bwMode="auto">
          <a:xfrm>
            <a:off x="4724400" y="2217455"/>
            <a:ext cx="3657600" cy="34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50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Needs and Problem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80" y="3900424"/>
            <a:ext cx="229362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3311"/>
              </p:ext>
            </p:extLst>
          </p:nvPr>
        </p:nvGraphicFramePr>
        <p:xfrm>
          <a:off x="533400" y="2211832"/>
          <a:ext cx="3962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044"/>
                <a:gridCol w="1174044"/>
                <a:gridCol w="16143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Vehicle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Acceleration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m/s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-0.1 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</a:t>
                      </a:r>
                      <a:r>
                        <a:rPr lang="en-US" sz="1600" baseline="0" dirty="0" smtClean="0"/>
                        <a:t> m/s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+0.5 G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4732" y="43571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18332" y="35834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</a:p>
        </p:txBody>
      </p:sp>
      <p:sp>
        <p:nvSpPr>
          <p:cNvPr id="10" name="Right Brace 9"/>
          <p:cNvSpPr/>
          <p:nvPr/>
        </p:nvSpPr>
        <p:spPr>
          <a:xfrm rot="2628391">
            <a:off x="2158534" y="4024936"/>
            <a:ext cx="246351" cy="977092"/>
          </a:xfrm>
          <a:prstGeom prst="rightBrace">
            <a:avLst/>
          </a:prstGeom>
          <a:ln w="15875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802311">
            <a:off x="2216260" y="4572112"/>
            <a:ext cx="533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25 m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25160" t="19216" r="12741" b="22398"/>
          <a:stretch>
            <a:fillRect/>
          </a:stretch>
        </p:blipFill>
        <p:spPr bwMode="auto">
          <a:xfrm>
            <a:off x="4733925" y="2218557"/>
            <a:ext cx="3657600" cy="34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5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Approach</a:t>
            </a:r>
            <a:endParaRPr lang="en-US" altLang="en-US" sz="2000" dirty="0"/>
          </a:p>
        </p:txBody>
      </p:sp>
      <p:sp>
        <p:nvSpPr>
          <p:cNvPr id="1257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04925"/>
            <a:ext cx="8229600" cy="4410075"/>
          </a:xfrm>
        </p:spPr>
        <p:txBody>
          <a:bodyPr/>
          <a:lstStyle/>
          <a:p>
            <a:r>
              <a:rPr lang="en-US" altLang="en-US" sz="1800" dirty="0" smtClean="0"/>
              <a:t>Receive BSMs from nearby vehicles</a:t>
            </a:r>
          </a:p>
          <a:p>
            <a:r>
              <a:rPr lang="en-US" altLang="en-US" sz="1800" dirty="0" smtClean="0"/>
              <a:t>Feed through an RSE into a common point to aggregate and analyze the data</a:t>
            </a:r>
          </a:p>
          <a:p>
            <a:r>
              <a:rPr lang="en-US" altLang="en-US" sz="1800" dirty="0" smtClean="0"/>
              <a:t>Three separate algorithms were tested</a:t>
            </a:r>
          </a:p>
          <a:p>
            <a:r>
              <a:rPr lang="en-US" altLang="en-US" sz="1800" dirty="0" smtClean="0"/>
              <a:t>Microsoft and Google had papers on determining roadways from vehicle data</a:t>
            </a:r>
          </a:p>
          <a:p>
            <a:pPr lvl="1"/>
            <a:r>
              <a:rPr lang="en-US" altLang="en-US" sz="1800" dirty="0" smtClean="0"/>
              <a:t>Generally worked well for determining the center of a direction of travel, but did not scale well to provide parallel lanes</a:t>
            </a:r>
          </a:p>
          <a:p>
            <a:r>
              <a:rPr lang="en-US" altLang="en-US" sz="1800" dirty="0" smtClean="0"/>
              <a:t>Third approach – machine learning algorithms</a:t>
            </a:r>
          </a:p>
          <a:p>
            <a:pPr lvl="1"/>
            <a:r>
              <a:rPr lang="en-US" altLang="en-US" sz="1800" dirty="0" smtClean="0"/>
              <a:t>Prototyped several different types and variations</a:t>
            </a:r>
          </a:p>
          <a:p>
            <a:pPr lvl="1"/>
            <a:r>
              <a:rPr lang="en-US" altLang="en-US" sz="1800" dirty="0" smtClean="0"/>
              <a:t>Modified implementation of a growing neural network</a:t>
            </a:r>
          </a:p>
          <a:p>
            <a:endParaRPr lang="en-US" altLang="en-US" sz="18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962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Approach - Input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pic>
        <p:nvPicPr>
          <p:cNvPr id="2050" name="Picture 2" descr="D:\projects\svn\ivs\R8361\finalreport\Commerce_4Lane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8764"/>
            <a:ext cx="8362950" cy="189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ects\svn\ivs\R8361\finalreport\Commerce_2m_sprea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1400"/>
            <a:ext cx="6626232" cy="248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Approach - Input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8</a:t>
            </a:fld>
            <a:endParaRPr lang="en-US" altLang="zh-CN" dirty="0"/>
          </a:p>
        </p:txBody>
      </p:sp>
      <p:pic>
        <p:nvPicPr>
          <p:cNvPr id="3074" name="Picture 2" descr="D:\projects\svn\ivs\R8361\finalreport\Track_1Lan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227149" cy="376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rojects\svn\ivs\R8361\finalreport\Track_GT2m_sprea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05" y="3276600"/>
            <a:ext cx="3983494" cy="3068947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477000"/>
            <a:ext cx="457200" cy="304800"/>
          </a:xfrm>
        </p:spPr>
        <p:txBody>
          <a:bodyPr/>
          <a:lstStyle/>
          <a:p>
            <a:fld id="{361D08B0-2886-8F48-8939-4BBF1544E01F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pic>
        <p:nvPicPr>
          <p:cNvPr id="5122" name="Picture 2" descr="D:\projects\svn\ivs\R8361\finalreport\Network_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70240"/>
            <a:ext cx="5791200" cy="479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-template">
  <a:themeElements>
    <a:clrScheme name="sample 3">
      <a:dk1>
        <a:srgbClr val="003366"/>
      </a:dk1>
      <a:lt1>
        <a:srgbClr val="FFFFFF"/>
      </a:lt1>
      <a:dk2>
        <a:srgbClr val="5086C2"/>
      </a:dk2>
      <a:lt2>
        <a:srgbClr val="C0C0C0"/>
      </a:lt2>
      <a:accent1>
        <a:srgbClr val="DE8848"/>
      </a:accent1>
      <a:accent2>
        <a:srgbClr val="85BA54"/>
      </a:accent2>
      <a:accent3>
        <a:srgbClr val="FFFFFF"/>
      </a:accent3>
      <a:accent4>
        <a:srgbClr val="002A56"/>
      </a:accent4>
      <a:accent5>
        <a:srgbClr val="ECC3B1"/>
      </a:accent5>
      <a:accent6>
        <a:srgbClr val="78A84B"/>
      </a:accent6>
      <a:hlink>
        <a:srgbClr val="4C59D2"/>
      </a:hlink>
      <a:folHlink>
        <a:srgbClr val="A0B5C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48806B"/>
        </a:dk1>
        <a:lt1>
          <a:srgbClr val="FFFFFF"/>
        </a:lt1>
        <a:dk2>
          <a:srgbClr val="77956D"/>
        </a:dk2>
        <a:lt2>
          <a:srgbClr val="C0C0C0"/>
        </a:lt2>
        <a:accent1>
          <a:srgbClr val="6BB9C3"/>
        </a:accent1>
        <a:accent2>
          <a:srgbClr val="E7BA15"/>
        </a:accent2>
        <a:accent3>
          <a:srgbClr val="FFFFFF"/>
        </a:accent3>
        <a:accent4>
          <a:srgbClr val="3C6C5A"/>
        </a:accent4>
        <a:accent5>
          <a:srgbClr val="BAD9DE"/>
        </a:accent5>
        <a:accent6>
          <a:srgbClr val="D1A812"/>
        </a:accent6>
        <a:hlink>
          <a:srgbClr val="76C14D"/>
        </a:hlink>
        <a:folHlink>
          <a:srgbClr val="B0C2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5F5F5F"/>
        </a:dk1>
        <a:lt1>
          <a:srgbClr val="FFFFFF"/>
        </a:lt1>
        <a:dk2>
          <a:srgbClr val="8D8D8D"/>
        </a:dk2>
        <a:lt2>
          <a:srgbClr val="C0C0C0"/>
        </a:lt2>
        <a:accent1>
          <a:srgbClr val="8EC072"/>
        </a:accent1>
        <a:accent2>
          <a:srgbClr val="5DB8CD"/>
        </a:accent2>
        <a:accent3>
          <a:srgbClr val="FFFFFF"/>
        </a:accent3>
        <a:accent4>
          <a:srgbClr val="505050"/>
        </a:accent4>
        <a:accent5>
          <a:srgbClr val="C6DCBC"/>
        </a:accent5>
        <a:accent6>
          <a:srgbClr val="53A6BA"/>
        </a:accent6>
        <a:hlink>
          <a:srgbClr val="D68B40"/>
        </a:hlink>
        <a:folHlink>
          <a:srgbClr val="D5D1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3366"/>
        </a:dk1>
        <a:lt1>
          <a:srgbClr val="FFFFFF"/>
        </a:lt1>
        <a:dk2>
          <a:srgbClr val="5086C2"/>
        </a:dk2>
        <a:lt2>
          <a:srgbClr val="C0C0C0"/>
        </a:lt2>
        <a:accent1>
          <a:srgbClr val="DE8848"/>
        </a:accent1>
        <a:accent2>
          <a:srgbClr val="85BA54"/>
        </a:accent2>
        <a:accent3>
          <a:srgbClr val="FFFFFF"/>
        </a:accent3>
        <a:accent4>
          <a:srgbClr val="002A56"/>
        </a:accent4>
        <a:accent5>
          <a:srgbClr val="ECC3B1"/>
        </a:accent5>
        <a:accent6>
          <a:srgbClr val="78A84B"/>
        </a:accent6>
        <a:hlink>
          <a:srgbClr val="4C59D2"/>
        </a:hlink>
        <a:folHlink>
          <a:srgbClr val="A0B5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E8848"/>
      </a:accent1>
      <a:accent2>
        <a:srgbClr val="85BA54"/>
      </a:accent2>
      <a:accent3>
        <a:srgbClr val="FFFFFF"/>
      </a:accent3>
      <a:accent4>
        <a:srgbClr val="000000"/>
      </a:accent4>
      <a:accent5>
        <a:srgbClr val="ECC3B1"/>
      </a:accent5>
      <a:accent6>
        <a:srgbClr val="78A84B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" charset="0"/>
            <a:ea typeface="ＭＳ Ｐゴシック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business-template.pot</Template>
  <TotalTime>80511</TotalTime>
  <Words>480</Words>
  <Application>Microsoft Office PowerPoint</Application>
  <PresentationFormat>On-screen Show (4:3)</PresentationFormat>
  <Paragraphs>217</Paragraphs>
  <Slides>18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business-template</vt:lpstr>
      <vt:lpstr>2_Office Theme</vt:lpstr>
      <vt:lpstr>PowerPoint Presentation</vt:lpstr>
      <vt:lpstr>Needs and Problem</vt:lpstr>
      <vt:lpstr>Needs and Problem</vt:lpstr>
      <vt:lpstr>Needs and Problem</vt:lpstr>
      <vt:lpstr>Needs and Problem</vt:lpstr>
      <vt:lpstr>Approach</vt:lpstr>
      <vt:lpstr>Approach - Input</vt:lpstr>
      <vt:lpstr>Approach - Input</vt:lpstr>
      <vt:lpstr>Results</vt:lpstr>
      <vt:lpstr>Results</vt:lpstr>
      <vt:lpstr>Results</vt:lpstr>
      <vt:lpstr>Results – Videos 4 Parallel lanes</vt:lpstr>
      <vt:lpstr>Results – Videos Whole Track</vt:lpstr>
      <vt:lpstr>Results – Videos Track Intersection Lanes</vt:lpstr>
      <vt:lpstr>Results – Track Intersection</vt:lpstr>
      <vt:lpstr>Results</vt:lpstr>
      <vt:lpstr>Benefits</vt:lpstr>
      <vt:lpstr>Thank You</vt:lpstr>
    </vt:vector>
  </TitlesOfParts>
  <Company>GuildDesign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ThemeGallery.com</dc:creator>
  <cp:lastModifiedBy>Sturgeon, Purser K.</cp:lastModifiedBy>
  <cp:revision>329</cp:revision>
  <dcterms:created xsi:type="dcterms:W3CDTF">2004-08-26T06:30:40Z</dcterms:created>
  <dcterms:modified xsi:type="dcterms:W3CDTF">2015-08-22T00:25:32Z</dcterms:modified>
</cp:coreProperties>
</file>