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568" r:id="rId2"/>
    <p:sldId id="567" r:id="rId3"/>
    <p:sldId id="577" r:id="rId4"/>
    <p:sldId id="576" r:id="rId5"/>
    <p:sldId id="578" r:id="rId6"/>
    <p:sldId id="572" r:id="rId7"/>
    <p:sldId id="570" r:id="rId8"/>
    <p:sldId id="575" r:id="rId9"/>
    <p:sldId id="571" r:id="rId10"/>
    <p:sldId id="582" r:id="rId11"/>
    <p:sldId id="584" r:id="rId12"/>
    <p:sldId id="58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94676" autoAdjust="0"/>
  </p:normalViewPr>
  <p:slideViewPr>
    <p:cSldViewPr>
      <p:cViewPr varScale="1">
        <p:scale>
          <a:sx n="81" d="100"/>
          <a:sy n="81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25BE1-5216-4905-BFA8-3A50E745A0F1}" type="doc">
      <dgm:prSet loTypeId="urn:microsoft.com/office/officeart/2005/8/layout/venn1" loCatId="relationship" qsTypeId="urn:microsoft.com/office/officeart/2005/8/quickstyle/simple4" qsCatId="simple" csTypeId="urn:microsoft.com/office/officeart/2005/8/colors/colorful1#1" csCatId="colorful" phldr="1"/>
      <dgm:spPr/>
    </dgm:pt>
    <dgm:pt modelId="{31A511EF-82E6-46F2-8D56-3B41766940E2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en-US" dirty="0" smtClean="0">
              <a:latin typeface="+mn-lt"/>
            </a:rPr>
            <a:t>Advanced Camera Systems</a:t>
          </a:r>
          <a:endParaRPr lang="en-US" dirty="0">
            <a:latin typeface="+mn-lt"/>
          </a:endParaRPr>
        </a:p>
      </dgm:t>
    </dgm:pt>
    <dgm:pt modelId="{558EBD23-69F9-4C9C-951B-35AE04F45DF2}" type="par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9852E9F-9249-4BC7-9ED7-52FD5BC25B0D}" type="sib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57A2B9-82F1-47E0-A1E4-CF4F93602F77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Advanced Ultrasonic Sensor Assemblies</a:t>
          </a:r>
        </a:p>
      </dgm:t>
    </dgm:pt>
    <dgm:pt modelId="{4CF2B930-4CBC-4FEC-8F76-E4271D22ACC1}" type="par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F4032C-6BF0-45B2-963F-81F9DEBFE1BC}" type="sib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2E6E978-ACDC-4EB6-A64E-0818A3CE1713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Compact 77 GHz Radar Systems</a:t>
          </a:r>
        </a:p>
      </dgm:t>
    </dgm:pt>
    <dgm:pt modelId="{6798258A-CE66-400B-BAA5-62EB85BD6B99}" type="par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F0854F-D6D6-4677-842A-EC4FFEC6BDED}" type="sib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C7B525-8CD9-45FA-8836-339D46FDD2A6}" type="pres">
      <dgm:prSet presAssocID="{94425BE1-5216-4905-BFA8-3A50E745A0F1}" presName="compositeShape" presStyleCnt="0">
        <dgm:presLayoutVars>
          <dgm:chMax val="7"/>
          <dgm:dir/>
          <dgm:resizeHandles val="exact"/>
        </dgm:presLayoutVars>
      </dgm:prSet>
      <dgm:spPr/>
    </dgm:pt>
    <dgm:pt modelId="{22FB44DA-C928-4387-B026-8530B8BDD5D7}" type="pres">
      <dgm:prSet presAssocID="{31A511EF-82E6-46F2-8D56-3B41766940E2}" presName="circ1" presStyleLbl="vennNode1" presStyleIdx="0" presStyleCnt="3"/>
      <dgm:spPr/>
      <dgm:t>
        <a:bodyPr/>
        <a:lstStyle/>
        <a:p>
          <a:endParaRPr lang="en-US"/>
        </a:p>
      </dgm:t>
    </dgm:pt>
    <dgm:pt modelId="{7AB5939A-09FD-457D-8364-2463FA124054}" type="pres">
      <dgm:prSet presAssocID="{31A511EF-82E6-46F2-8D56-3B41766940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9E895-11CE-41C6-ACB6-0B7DF2E7BF75}" type="pres">
      <dgm:prSet presAssocID="{7857A2B9-82F1-47E0-A1E4-CF4F93602F77}" presName="circ2" presStyleLbl="vennNode1" presStyleIdx="1" presStyleCnt="3"/>
      <dgm:spPr/>
      <dgm:t>
        <a:bodyPr/>
        <a:lstStyle/>
        <a:p>
          <a:endParaRPr lang="en-US"/>
        </a:p>
      </dgm:t>
    </dgm:pt>
    <dgm:pt modelId="{1C55AD7E-CE27-4395-8F69-0864A66B894A}" type="pres">
      <dgm:prSet presAssocID="{7857A2B9-82F1-47E0-A1E4-CF4F93602F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E5953-CE60-4814-887B-3398CCBCE492}" type="pres">
      <dgm:prSet presAssocID="{72E6E978-ACDC-4EB6-A64E-0818A3CE1713}" presName="circ3" presStyleLbl="vennNode1" presStyleIdx="2" presStyleCnt="3"/>
      <dgm:spPr/>
      <dgm:t>
        <a:bodyPr/>
        <a:lstStyle/>
        <a:p>
          <a:endParaRPr lang="en-US"/>
        </a:p>
      </dgm:t>
    </dgm:pt>
    <dgm:pt modelId="{8FDE41CB-BBB3-48CA-BC0F-8276FA9DD021}" type="pres">
      <dgm:prSet presAssocID="{72E6E978-ACDC-4EB6-A64E-0818A3CE17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2A4DE-5039-4716-BAE0-711AD49AEBE5}" type="presOf" srcId="{94425BE1-5216-4905-BFA8-3A50E745A0F1}" destId="{2EC7B525-8CD9-45FA-8836-339D46FDD2A6}" srcOrd="0" destOrd="0" presId="urn:microsoft.com/office/officeart/2005/8/layout/venn1"/>
    <dgm:cxn modelId="{2FD75CCC-F144-4E90-A89B-6B8CF534C6A7}" srcId="{94425BE1-5216-4905-BFA8-3A50E745A0F1}" destId="{31A511EF-82E6-46F2-8D56-3B41766940E2}" srcOrd="0" destOrd="0" parTransId="{558EBD23-69F9-4C9C-951B-35AE04F45DF2}" sibTransId="{D9852E9F-9249-4BC7-9ED7-52FD5BC25B0D}"/>
    <dgm:cxn modelId="{9055A748-8D08-4618-AC97-5C34B1F78170}" type="presOf" srcId="{72E6E978-ACDC-4EB6-A64E-0818A3CE1713}" destId="{8FDE41CB-BBB3-48CA-BC0F-8276FA9DD021}" srcOrd="1" destOrd="0" presId="urn:microsoft.com/office/officeart/2005/8/layout/venn1"/>
    <dgm:cxn modelId="{E9C2CA3A-26A3-44A4-BA39-B9D430D99B09}" type="presOf" srcId="{72E6E978-ACDC-4EB6-A64E-0818A3CE1713}" destId="{A5FE5953-CE60-4814-887B-3398CCBCE492}" srcOrd="0" destOrd="0" presId="urn:microsoft.com/office/officeart/2005/8/layout/venn1"/>
    <dgm:cxn modelId="{5A5E6E25-6AD2-47B9-94F5-7C46FC94F38A}" type="presOf" srcId="{7857A2B9-82F1-47E0-A1E4-CF4F93602F77}" destId="{1C55AD7E-CE27-4395-8F69-0864A66B894A}" srcOrd="1" destOrd="0" presId="urn:microsoft.com/office/officeart/2005/8/layout/venn1"/>
    <dgm:cxn modelId="{17A35F22-44E7-491D-A6BF-AE8BCEB54FC3}" type="presOf" srcId="{31A511EF-82E6-46F2-8D56-3B41766940E2}" destId="{7AB5939A-09FD-457D-8364-2463FA124054}" srcOrd="1" destOrd="0" presId="urn:microsoft.com/office/officeart/2005/8/layout/venn1"/>
    <dgm:cxn modelId="{48216F9C-11C3-49EB-906D-D6D952E132F7}" srcId="{94425BE1-5216-4905-BFA8-3A50E745A0F1}" destId="{7857A2B9-82F1-47E0-A1E4-CF4F93602F77}" srcOrd="1" destOrd="0" parTransId="{4CF2B930-4CBC-4FEC-8F76-E4271D22ACC1}" sibTransId="{FBF4032C-6BF0-45B2-963F-81F9DEBFE1BC}"/>
    <dgm:cxn modelId="{D7A9C597-3D52-4ED4-BD6F-3097F871EED2}" type="presOf" srcId="{31A511EF-82E6-46F2-8D56-3B41766940E2}" destId="{22FB44DA-C928-4387-B026-8530B8BDD5D7}" srcOrd="0" destOrd="0" presId="urn:microsoft.com/office/officeart/2005/8/layout/venn1"/>
    <dgm:cxn modelId="{E59F93C6-0302-4C6B-AD31-0B3A4DD146AC}" type="presOf" srcId="{7857A2B9-82F1-47E0-A1E4-CF4F93602F77}" destId="{27C9E895-11CE-41C6-ACB6-0B7DF2E7BF75}" srcOrd="0" destOrd="0" presId="urn:microsoft.com/office/officeart/2005/8/layout/venn1"/>
    <dgm:cxn modelId="{8F9C65CA-CD63-4E75-812F-0489056A9E13}" srcId="{94425BE1-5216-4905-BFA8-3A50E745A0F1}" destId="{72E6E978-ACDC-4EB6-A64E-0818A3CE1713}" srcOrd="2" destOrd="0" parTransId="{6798258A-CE66-400B-BAA5-62EB85BD6B99}" sibTransId="{DBF0854F-D6D6-4677-842A-EC4FFEC6BDED}"/>
    <dgm:cxn modelId="{6D64117B-5B2C-4035-BCBD-D143E1D79A4C}" type="presParOf" srcId="{2EC7B525-8CD9-45FA-8836-339D46FDD2A6}" destId="{22FB44DA-C928-4387-B026-8530B8BDD5D7}" srcOrd="0" destOrd="0" presId="urn:microsoft.com/office/officeart/2005/8/layout/venn1"/>
    <dgm:cxn modelId="{59658488-4108-4E8B-8854-37CA075C9390}" type="presParOf" srcId="{2EC7B525-8CD9-45FA-8836-339D46FDD2A6}" destId="{7AB5939A-09FD-457D-8364-2463FA124054}" srcOrd="1" destOrd="0" presId="urn:microsoft.com/office/officeart/2005/8/layout/venn1"/>
    <dgm:cxn modelId="{A07D9156-FA04-4C0F-8270-7BBD9DBCFA63}" type="presParOf" srcId="{2EC7B525-8CD9-45FA-8836-339D46FDD2A6}" destId="{27C9E895-11CE-41C6-ACB6-0B7DF2E7BF75}" srcOrd="2" destOrd="0" presId="urn:microsoft.com/office/officeart/2005/8/layout/venn1"/>
    <dgm:cxn modelId="{C8835415-D5C0-4CD3-BAAD-2E306A8003DB}" type="presParOf" srcId="{2EC7B525-8CD9-45FA-8836-339D46FDD2A6}" destId="{1C55AD7E-CE27-4395-8F69-0864A66B894A}" srcOrd="3" destOrd="0" presId="urn:microsoft.com/office/officeart/2005/8/layout/venn1"/>
    <dgm:cxn modelId="{CFA700B4-9E93-4525-8673-286840C711D7}" type="presParOf" srcId="{2EC7B525-8CD9-45FA-8836-339D46FDD2A6}" destId="{A5FE5953-CE60-4814-887B-3398CCBCE492}" srcOrd="4" destOrd="0" presId="urn:microsoft.com/office/officeart/2005/8/layout/venn1"/>
    <dgm:cxn modelId="{F14D3785-9A46-4D8E-8B7E-40287ABD7B5A}" type="presParOf" srcId="{2EC7B525-8CD9-45FA-8836-339D46FDD2A6}" destId="{8FDE41CB-BBB3-48CA-BC0F-8276FA9DD0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FB44DA-C928-4387-B026-8530B8BDD5D7}">
      <dsp:nvSpPr>
        <dsp:cNvPr id="0" name=""/>
        <dsp:cNvSpPr/>
      </dsp:nvSpPr>
      <dsp:spPr>
        <a:xfrm>
          <a:off x="943220" y="39300"/>
          <a:ext cx="1886441" cy="1886441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8445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lang="en-US" sz="1900" kern="1200" dirty="0" smtClean="0">
              <a:latin typeface="+mn-lt"/>
            </a:rPr>
            <a:t>Advanced Camera Systems</a:t>
          </a:r>
          <a:endParaRPr lang="en-US" sz="1900" kern="1200" dirty="0">
            <a:latin typeface="+mn-lt"/>
          </a:endParaRPr>
        </a:p>
      </dsp:txBody>
      <dsp:txXfrm>
        <a:off x="1194746" y="369428"/>
        <a:ext cx="1383390" cy="848898"/>
      </dsp:txXfrm>
    </dsp:sp>
    <dsp:sp modelId="{27C9E895-11CE-41C6-ACB6-0B7DF2E7BF75}">
      <dsp:nvSpPr>
        <dsp:cNvPr id="0" name=""/>
        <dsp:cNvSpPr/>
      </dsp:nvSpPr>
      <dsp:spPr>
        <a:xfrm>
          <a:off x="1623911" y="1218326"/>
          <a:ext cx="1886441" cy="1886441"/>
        </a:xfrm>
        <a:prstGeom prst="ellipse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8445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900" b="0" i="0" u="none" strike="noStrike" kern="1200" cap="none" normalizeH="0" baseline="0" dirty="0" smtClean="0">
              <a:ln/>
              <a:effectLst/>
              <a:latin typeface="+mn-lt"/>
            </a:rPr>
            <a:t>Advanced Ultrasonic Sensor Assemblies</a:t>
          </a:r>
        </a:p>
      </dsp:txBody>
      <dsp:txXfrm>
        <a:off x="2200848" y="1705657"/>
        <a:ext cx="1131864" cy="1037542"/>
      </dsp:txXfrm>
    </dsp:sp>
    <dsp:sp modelId="{A5FE5953-CE60-4814-887B-3398CCBCE492}">
      <dsp:nvSpPr>
        <dsp:cNvPr id="0" name=""/>
        <dsp:cNvSpPr/>
      </dsp:nvSpPr>
      <dsp:spPr>
        <a:xfrm>
          <a:off x="262529" y="1218326"/>
          <a:ext cx="1886441" cy="1886441"/>
        </a:xfrm>
        <a:prstGeom prst="ellipse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8445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900" b="0" i="0" u="none" strike="noStrike" kern="1200" cap="none" normalizeH="0" baseline="0" dirty="0" smtClean="0">
              <a:ln/>
              <a:effectLst/>
              <a:latin typeface="+mn-lt"/>
            </a:rPr>
            <a:t>Compact 77 GHz Radar Systems</a:t>
          </a:r>
        </a:p>
      </dsp:txBody>
      <dsp:txXfrm>
        <a:off x="440169" y="1705657"/>
        <a:ext cx="1131864" cy="1037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C3ADD-387A-45B7-86BF-89FB9BFF559E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8C8AE-F493-45B7-8B36-12E9D8D80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3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46EFD2-AF01-41C4-BF22-C8492C8FD8F9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F858E6-0C6E-475B-98B9-9C81A636F3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970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858E6-0C6E-475B-98B9-9C81A636F3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00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858E6-0C6E-475B-98B9-9C81A636F3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606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858E6-0C6E-475B-98B9-9C81A636F3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623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2545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2918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2788" y="533400"/>
            <a:ext cx="1897062" cy="338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38788" cy="338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9598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9122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29826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25" y="1555750"/>
            <a:ext cx="3424238" cy="236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763" y="1555750"/>
            <a:ext cx="3425825" cy="236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2553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312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4497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45944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649694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90927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002463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79413"/>
            <a:ext cx="7588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030" name="Straight Connector 4"/>
          <p:cNvCxnSpPr>
            <a:cxnSpLocks noChangeShapeType="1"/>
          </p:cNvCxnSpPr>
          <p:nvPr userDrawn="1"/>
        </p:nvCxnSpPr>
        <p:spPr bwMode="auto">
          <a:xfrm>
            <a:off x="400050" y="985838"/>
            <a:ext cx="8353425" cy="0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208" y="152400"/>
            <a:ext cx="1383792" cy="7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6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824CE"/>
          </a:solidFill>
          <a:latin typeface="Times New Roman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824CE"/>
          </a:solidFill>
          <a:latin typeface="Times New Roman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824CE"/>
          </a:solidFill>
          <a:latin typeface="Times New Roman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824CE"/>
          </a:solidFill>
          <a:latin typeface="Times New Roman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51887"/>
          </a:solidFill>
          <a:latin typeface="Times New Roman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51887"/>
          </a:solidFill>
          <a:latin typeface="Times New Roman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51887"/>
          </a:solidFill>
          <a:latin typeface="Times New Roman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51887"/>
          </a:solidFill>
          <a:latin typeface="Times New Roman" charset="0"/>
        </a:defRPr>
      </a:lvl9pPr>
    </p:titleStyle>
    <p:bodyStyle>
      <a:lvl1pPr marL="287338" indent="-287338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tx2">
            <a:lumMod val="25000"/>
            <a:lumOff val="75000"/>
          </a:schemeClr>
        </a:buClr>
        <a:buSzPct val="100000"/>
        <a:buFont typeface="Arial" charset="0"/>
        <a:buChar char="•"/>
        <a:defRPr sz="2600" b="1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93738" indent="-292100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tx2">
            <a:lumMod val="25000"/>
            <a:lumOff val="75000"/>
          </a:schemeClr>
        </a:buClr>
        <a:buSzPct val="112000"/>
        <a:buFont typeface="Arial" charset="0"/>
        <a:buChar char="•"/>
        <a:defRPr sz="2400" b="1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1033463" indent="-225425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tx2">
            <a:lumMod val="25000"/>
            <a:lumOff val="75000"/>
          </a:schemeClr>
        </a:buClr>
        <a:buSzPct val="112000"/>
        <a:buFont typeface="Arial" charset="0"/>
        <a:buChar char="•"/>
        <a:defRPr sz="2000" b="1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1371600" indent="-223838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tx2">
            <a:lumMod val="25000"/>
            <a:lumOff val="75000"/>
          </a:schemeClr>
        </a:buClr>
        <a:buSzPct val="112000"/>
        <a:buFont typeface="Arial" charset="0"/>
        <a:buChar char="•"/>
        <a:defRPr sz="2000" b="1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1709738" indent="-223838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tx2">
            <a:lumMod val="25000"/>
            <a:lumOff val="75000"/>
          </a:schemeClr>
        </a:buClr>
        <a:buSzPct val="112000"/>
        <a:buFont typeface="Arial" charset="0"/>
        <a:buChar char="•"/>
        <a:defRPr sz="2000" b="1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2166938" indent="-223838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accent2"/>
        </a:buClr>
        <a:buSzPct val="112000"/>
        <a:buChar char="•"/>
        <a:defRPr sz="2600" b="1">
          <a:solidFill>
            <a:schemeClr val="tx1"/>
          </a:solidFill>
          <a:latin typeface="+mn-lt"/>
        </a:defRPr>
      </a:lvl6pPr>
      <a:lvl7pPr marL="2624138" indent="-223838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accent2"/>
        </a:buClr>
        <a:buSzPct val="112000"/>
        <a:buChar char="•"/>
        <a:defRPr sz="2600" b="1">
          <a:solidFill>
            <a:schemeClr val="tx1"/>
          </a:solidFill>
          <a:latin typeface="+mn-lt"/>
        </a:defRPr>
      </a:lvl7pPr>
      <a:lvl8pPr marL="3081338" indent="-223838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accent2"/>
        </a:buClr>
        <a:buSzPct val="112000"/>
        <a:buChar char="•"/>
        <a:defRPr sz="2600" b="1">
          <a:solidFill>
            <a:schemeClr val="tx1"/>
          </a:solidFill>
          <a:latin typeface="+mn-lt"/>
        </a:defRPr>
      </a:lvl8pPr>
      <a:lvl9pPr marL="3538538" indent="-223838" algn="l" rtl="0" eaLnBrk="0" fontAlgn="base" hangingPunct="0">
        <a:lnSpc>
          <a:spcPct val="87000"/>
        </a:lnSpc>
        <a:spcBef>
          <a:spcPct val="40000"/>
        </a:spcBef>
        <a:spcAft>
          <a:spcPct val="0"/>
        </a:spcAft>
        <a:buClr>
          <a:schemeClr val="accent2"/>
        </a:buClr>
        <a:buSzPct val="112000"/>
        <a:buChar char="•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vepatterson@invotekinc.com" TargetMode="External"/><Relationship Id="rId2" Type="http://schemas.openxmlformats.org/officeDocument/2006/relationships/hyperlink" Target="mailto:earlhughson@invotekin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98143"/>
            <a:ext cx="5486400" cy="523220"/>
          </a:xfrm>
        </p:spPr>
        <p:txBody>
          <a:bodyPr/>
          <a:lstStyle/>
          <a:p>
            <a:pPr algn="ctr"/>
            <a:r>
              <a:rPr lang="en-US" dirty="0"/>
              <a:t>Advanced Automotive Safety Systems</a:t>
            </a:r>
            <a:br>
              <a:rPr lang="en-US" dirty="0"/>
            </a:br>
            <a:r>
              <a:rPr lang="en-US" dirty="0"/>
              <a:t>Industry Trends and Initiatives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2" r="5572"/>
          <a:stretch>
            <a:fillRect/>
          </a:stretch>
        </p:blipFill>
        <p:spPr>
          <a:xfrm>
            <a:off x="1792288" y="10668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25388"/>
            <a:ext cx="5486400" cy="187424"/>
          </a:xfrm>
        </p:spPr>
        <p:txBody>
          <a:bodyPr/>
          <a:lstStyle/>
          <a:p>
            <a:r>
              <a:rPr lang="en-US" dirty="0"/>
              <a:t>ACAMP Seminar Series: Advanced Embedded Systems – Sep 09,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048127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Collaborative Development Partners</a:t>
            </a:r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685800" y="2071776"/>
            <a:ext cx="7002463" cy="27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7338" indent="-287338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25000"/>
                  <a:lumOff val="75000"/>
                </a:schemeClr>
              </a:buClr>
              <a:buSzPct val="100000"/>
              <a:buFont typeface="Arial" charset="0"/>
              <a:buChar char="•"/>
              <a:defRPr sz="26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92100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25000"/>
                  <a:lumOff val="75000"/>
                </a:schemeClr>
              </a:buClr>
              <a:buSzPct val="112000"/>
              <a:buFont typeface="Arial" charset="0"/>
              <a:buChar char="•"/>
              <a:defRPr sz="2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1033463" indent="-225425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25000"/>
                  <a:lumOff val="75000"/>
                </a:schemeClr>
              </a:buClr>
              <a:buSzPct val="112000"/>
              <a:buFont typeface="Arial" charset="0"/>
              <a:buChar char="•"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1371600" indent="-223838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25000"/>
                  <a:lumOff val="75000"/>
                </a:schemeClr>
              </a:buClr>
              <a:buSzPct val="112000"/>
              <a:buFont typeface="Arial" charset="0"/>
              <a:buChar char="•"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1709738" indent="-223838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25000"/>
                  <a:lumOff val="75000"/>
                </a:schemeClr>
              </a:buClr>
              <a:buSzPct val="112000"/>
              <a:buFont typeface="Arial" charset="0"/>
              <a:buChar char="•"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2166938" indent="-223838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12000"/>
              <a:buChar char="•"/>
              <a:defRPr sz="2600" b="1">
                <a:solidFill>
                  <a:schemeClr val="tx1"/>
                </a:solidFill>
                <a:latin typeface="+mn-lt"/>
              </a:defRPr>
            </a:lvl6pPr>
            <a:lvl7pPr marL="2624138" indent="-223838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12000"/>
              <a:buChar char="•"/>
              <a:defRPr sz="2600" b="1">
                <a:solidFill>
                  <a:schemeClr val="tx1"/>
                </a:solidFill>
                <a:latin typeface="+mn-lt"/>
              </a:defRPr>
            </a:lvl7pPr>
            <a:lvl8pPr marL="3081338" indent="-223838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12000"/>
              <a:buChar char="•"/>
              <a:defRPr sz="2600" b="1">
                <a:solidFill>
                  <a:schemeClr val="tx1"/>
                </a:solidFill>
                <a:latin typeface="+mn-lt"/>
              </a:defRPr>
            </a:lvl8pPr>
            <a:lvl9pPr marL="3538538" indent="-223838" algn="l" rtl="0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12000"/>
              <a:buChar char="•"/>
              <a:defRPr sz="2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M</a:t>
            </a:r>
            <a:r>
              <a:rPr lang="en-US" kern="0" dirty="0" smtClean="0"/>
              <a:t>icralyne</a:t>
            </a:r>
            <a:endParaRPr lang="en-US" kern="0" dirty="0" smtClean="0"/>
          </a:p>
          <a:p>
            <a:r>
              <a:rPr lang="en-US" kern="0" dirty="0" err="1" smtClean="0"/>
              <a:t>A</a:t>
            </a:r>
            <a:r>
              <a:rPr lang="en-US" kern="0" dirty="0" err="1" smtClean="0"/>
              <a:t>camp</a:t>
            </a:r>
            <a:r>
              <a:rPr lang="en-US" kern="0" dirty="0" smtClean="0"/>
              <a:t> </a:t>
            </a:r>
            <a:r>
              <a:rPr lang="en-US" kern="0" dirty="0" smtClean="0"/>
              <a:t>- Alberta Centre for Advanced MNT Products</a:t>
            </a:r>
          </a:p>
          <a:p>
            <a:r>
              <a:rPr lang="en-US" kern="0" dirty="0" smtClean="0"/>
              <a:t>University of Alberta</a:t>
            </a:r>
          </a:p>
          <a:p>
            <a:r>
              <a:rPr lang="en-US" kern="0" dirty="0" smtClean="0"/>
              <a:t>University of Waterloo</a:t>
            </a:r>
          </a:p>
          <a:p>
            <a:r>
              <a:rPr lang="en-US" kern="0" dirty="0" smtClean="0"/>
              <a:t>CMC Microsystems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6451" y="4683704"/>
            <a:ext cx="986135" cy="573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8753" y="1981200"/>
            <a:ext cx="1258238" cy="333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364" y="2881118"/>
            <a:ext cx="1577909" cy="304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1" y="3300730"/>
            <a:ext cx="916745" cy="703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8754" y="4062125"/>
            <a:ext cx="1329987" cy="5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609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APMA and the Connected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876800" cy="3743204"/>
          </a:xfrm>
        </p:spPr>
        <p:txBody>
          <a:bodyPr/>
          <a:lstStyle/>
          <a:p>
            <a:r>
              <a:rPr lang="en-US" dirty="0" smtClean="0"/>
              <a:t>Connected Vehicle Working Group (CVWG)</a:t>
            </a:r>
          </a:p>
          <a:p>
            <a:pPr lvl="1"/>
            <a:r>
              <a:rPr lang="en-US" sz="2000" dirty="0" smtClean="0"/>
              <a:t>Identifies and promotes Canadian companies with technologies, products, and services related to the Connected Vehicle</a:t>
            </a:r>
          </a:p>
          <a:p>
            <a:pPr lvl="1"/>
            <a:r>
              <a:rPr lang="en-US" sz="2000" dirty="0" smtClean="0"/>
              <a:t>The CVWG consists of OEM’s, Tier 1’s, SME’s, Academia, and the Federal/Provincial governments</a:t>
            </a:r>
          </a:p>
          <a:p>
            <a:pPr lvl="1"/>
            <a:r>
              <a:rPr lang="en-US" sz="2000" dirty="0" smtClean="0"/>
              <a:t>The CVWG attracts many companies from outside the traditional automotive supply 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871377"/>
            <a:ext cx="3590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167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12063" cy="4099456"/>
          </a:xfrm>
        </p:spPr>
        <p:txBody>
          <a:bodyPr/>
          <a:lstStyle/>
          <a:p>
            <a:r>
              <a:rPr lang="en-US" sz="2400" dirty="0" smtClean="0"/>
              <a:t>If you are interested in learning more about Invotek Electronics, or if you have </a:t>
            </a:r>
            <a:r>
              <a:rPr lang="en-US" sz="2400" dirty="0" smtClean="0"/>
              <a:t>a technology suitable for automotive applications  </a:t>
            </a:r>
            <a:r>
              <a:rPr lang="en-US" sz="2400" dirty="0" smtClean="0"/>
              <a:t>please contact:</a:t>
            </a:r>
          </a:p>
          <a:p>
            <a:endParaRPr lang="en-US" sz="2400" dirty="0"/>
          </a:p>
          <a:p>
            <a:r>
              <a:rPr lang="en-US" sz="2400" dirty="0" smtClean="0"/>
              <a:t>Earl Hughson, President, </a:t>
            </a:r>
            <a:r>
              <a:rPr lang="en-US" sz="2400" dirty="0" smtClean="0">
                <a:hlinkClick r:id="rId2"/>
              </a:rPr>
              <a:t>earlhughson@invotekinc.com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Dave Patterson, Director of Business Development, </a:t>
            </a:r>
            <a:r>
              <a:rPr lang="en-US" sz="2400" dirty="0" smtClean="0">
                <a:hlinkClick r:id="rId3"/>
              </a:rPr>
              <a:t>davepatterson@invotekinc.com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Thank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9017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38884"/>
            <a:ext cx="7002463" cy="2888868"/>
          </a:xfrm>
        </p:spPr>
        <p:txBody>
          <a:bodyPr/>
          <a:lstStyle/>
          <a:p>
            <a:r>
              <a:rPr lang="en-US" dirty="0" smtClean="0"/>
              <a:t>Welcome and Introductory Comments</a:t>
            </a:r>
          </a:p>
          <a:p>
            <a:r>
              <a:rPr lang="en-US" dirty="0" smtClean="0"/>
              <a:t>Industry Trends</a:t>
            </a:r>
          </a:p>
          <a:p>
            <a:r>
              <a:rPr lang="en-US" dirty="0" smtClean="0"/>
              <a:t>Invotek Product Focus</a:t>
            </a:r>
          </a:p>
          <a:p>
            <a:r>
              <a:rPr lang="en-US" dirty="0" smtClean="0"/>
              <a:t>Government/University/Industry Collaboration</a:t>
            </a:r>
          </a:p>
          <a:p>
            <a:r>
              <a:rPr lang="en-US" dirty="0" smtClean="0"/>
              <a:t>APMA and the Connected </a:t>
            </a:r>
            <a:r>
              <a:rPr lang="en-US" smtClean="0"/>
              <a:t>Vehicle Initiatives</a:t>
            </a:r>
          </a:p>
          <a:p>
            <a:r>
              <a:rPr lang="en-US" smtClean="0"/>
              <a:t>Wrap 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47952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Introductory Comments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375400" y="43751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5C8603-70BC-497E-84D8-6E9F3F260B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Content Placeholder 3" descr="Earl Hughson Headshot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994344" cy="244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73212" y="2057400"/>
            <a:ext cx="6705600" cy="25204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31775" indent="-231775" eaLnBrk="0" hangingPunct="0"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EARL HUGHSON – President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and </a:t>
            </a:r>
            <a:r>
              <a:rPr lang="en-US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Co-Founder , Invotek Electronics Inc.</a:t>
            </a:r>
            <a:endParaRPr lang="en-US" sz="12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Arial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30+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years of P&amp;L and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Executive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Management responsibilities, launching &amp; developing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OEM automotive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&amp; non-automotive technology enterprises for Magna, C-MAC, Solectron,  Flextronics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inc</a:t>
            </a:r>
            <a:endParaRPr lang="en-US" sz="1200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Arial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Production sales growth from green field launch to &gt;$175MM in annual revenue.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R&amp;D, product development,  manufacturing , and marketing expertise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and numerous international partnerships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in OEM and in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rugged E/E systems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Companies achieved ISO 9001, QS 9000,TS 16949, ISO 14001, OHSAS 18001, and ISO 17025 certifications while maintaining world class production metrics (6 sigma PPM etc.)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BASc  Engineering– University of Waterloo, On</a:t>
            </a:r>
          </a:p>
        </p:txBody>
      </p:sp>
    </p:spTree>
    <p:extLst>
      <p:ext uri="{BB962C8B-B14F-4D97-AF65-F5344CB8AC3E}">
        <p14:creationId xmlns:p14="http://schemas.microsoft.com/office/powerpoint/2010/main" xmlns="" val="3958884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7588250" cy="837152"/>
          </a:xfrm>
        </p:spPr>
        <p:txBody>
          <a:bodyPr/>
          <a:lstStyle/>
          <a:p>
            <a:r>
              <a:rPr lang="en-US" dirty="0" smtClean="0"/>
              <a:t>Automotive </a:t>
            </a:r>
            <a:r>
              <a:rPr lang="en-US" dirty="0" smtClean="0"/>
              <a:t>Sensors….</a:t>
            </a:r>
            <a:br>
              <a:rPr lang="en-US" dirty="0" smtClean="0"/>
            </a:br>
            <a:r>
              <a:rPr lang="en-US" dirty="0" smtClean="0"/>
              <a:t>And the Connected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8305800" cy="4170694"/>
          </a:xfrm>
        </p:spPr>
        <p:txBody>
          <a:bodyPr/>
          <a:lstStyle/>
          <a:p>
            <a:r>
              <a:rPr lang="en-US" sz="2000" dirty="0" smtClean="0"/>
              <a:t>In 2014, 85 million </a:t>
            </a:r>
            <a:r>
              <a:rPr lang="en-US" sz="2000" dirty="0"/>
              <a:t>vehicles </a:t>
            </a:r>
            <a:r>
              <a:rPr lang="en-US" sz="2000" dirty="0" smtClean="0"/>
              <a:t>were produced.</a:t>
            </a:r>
            <a:endParaRPr lang="en-US" sz="2000" dirty="0"/>
          </a:p>
          <a:p>
            <a:r>
              <a:rPr lang="en-US" sz="2000" dirty="0" smtClean="0"/>
              <a:t>By 2020, this will grow to 110 million vehicles globally.</a:t>
            </a:r>
            <a:endParaRPr lang="en-US" sz="2000" dirty="0"/>
          </a:p>
          <a:p>
            <a:r>
              <a:rPr lang="en-US" sz="2000" dirty="0" smtClean="0"/>
              <a:t>Today, there are 60 </a:t>
            </a:r>
            <a:r>
              <a:rPr lang="en-US" sz="2000" dirty="0"/>
              <a:t>- 100 sensors per </a:t>
            </a:r>
            <a:r>
              <a:rPr lang="en-US" sz="2000" dirty="0" smtClean="0"/>
              <a:t>vehicle.</a:t>
            </a:r>
            <a:endParaRPr lang="en-US" sz="2000" dirty="0"/>
          </a:p>
          <a:p>
            <a:r>
              <a:rPr lang="en-US" sz="2000" dirty="0" smtClean="0"/>
              <a:t>This will climb to 200 </a:t>
            </a:r>
            <a:r>
              <a:rPr lang="en-US" sz="2000" dirty="0"/>
              <a:t>sensors per vehicle </a:t>
            </a:r>
            <a:r>
              <a:rPr lang="en-US" sz="2000" dirty="0" smtClean="0"/>
              <a:t>over the next 5 years.</a:t>
            </a:r>
            <a:endParaRPr lang="en-US" sz="2000" dirty="0"/>
          </a:p>
          <a:p>
            <a:r>
              <a:rPr lang="en-US" sz="2000" dirty="0" smtClean="0"/>
              <a:t>This significant growth is driven by:</a:t>
            </a:r>
          </a:p>
          <a:p>
            <a:pPr lvl="1"/>
            <a:r>
              <a:rPr lang="en-US" sz="1800" dirty="0" smtClean="0"/>
              <a:t>Improving safety systems</a:t>
            </a:r>
          </a:p>
          <a:p>
            <a:pPr lvl="1"/>
            <a:r>
              <a:rPr lang="en-US" sz="1800" dirty="0" smtClean="0"/>
              <a:t>Autonomous vehicle initiatives</a:t>
            </a:r>
          </a:p>
          <a:p>
            <a:pPr lvl="1"/>
            <a:r>
              <a:rPr lang="en-US" sz="1800" dirty="0" smtClean="0"/>
              <a:t>Increasing demands on improving fuel economy</a:t>
            </a:r>
            <a:endParaRPr lang="en-US" sz="1800" dirty="0"/>
          </a:p>
          <a:p>
            <a:r>
              <a:rPr lang="en-US" sz="2000" dirty="0" smtClean="0"/>
              <a:t>By 2020, the market demand for sensors needed in these applications will grow to 22 </a:t>
            </a:r>
            <a:r>
              <a:rPr lang="en-US" sz="2000" dirty="0" smtClean="0"/>
              <a:t>billion units, </a:t>
            </a:r>
            <a:r>
              <a:rPr lang="en-US" sz="2000" dirty="0" smtClean="0"/>
              <a:t>annually.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5224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7588250" cy="837152"/>
          </a:xfrm>
        </p:spPr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Opportunity: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Addressable Market Size</a:t>
            </a:r>
            <a:endParaRPr lang="en-US" dirty="0"/>
          </a:p>
        </p:txBody>
      </p:sp>
      <p:sp>
        <p:nvSpPr>
          <p:cNvPr id="4" name="Content Placeholder 4"/>
          <p:cNvSpPr>
            <a:spLocks/>
          </p:cNvSpPr>
          <p:nvPr/>
        </p:nvSpPr>
        <p:spPr bwMode="auto">
          <a:xfrm>
            <a:off x="457200" y="8382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l">
              <a:lnSpc>
                <a:spcPct val="110000"/>
              </a:lnSpc>
              <a:spcBef>
                <a:spcPts val="200"/>
              </a:spcBef>
              <a:buFontTx/>
              <a:buChar char="•"/>
            </a:pPr>
            <a:endParaRPr lang="en-US" sz="1400" dirty="0" smtClean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171450" indent="-171450" algn="l">
              <a:lnSpc>
                <a:spcPct val="110000"/>
              </a:lnSpc>
              <a:spcBef>
                <a:spcPts val="200"/>
              </a:spcBef>
              <a:buFontTx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The market for advanced driver assist systems is growing rapidly, driven by positive fundamental in regulation as well as OEM directed differentiation</a:t>
            </a:r>
            <a:endParaRPr lang="en-US" sz="1000" dirty="0" smtClean="0">
              <a:solidFill>
                <a:srgbClr val="002060"/>
              </a:solidFill>
              <a:latin typeface="Univers LT Std 55"/>
              <a:cs typeface="Arial" pitchFamily="34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/>
          </p:nvPr>
        </p:nvGraphicFramePr>
        <p:xfrm>
          <a:off x="408875" y="1780300"/>
          <a:ext cx="8229600" cy="4906963"/>
        </p:xfrm>
        <a:graphic>
          <a:graphicData uri="http://schemas.openxmlformats.org/presentationml/2006/ole">
            <p:oleObj spid="_x0000_s2060" name="GraphicsWizard" r:id="rId4" imgW="9686828" imgH="5762542" progId="">
              <p:embed/>
            </p:oleObj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27038" y="2044525"/>
            <a:ext cx="17827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Sensor Market Size</a:t>
            </a:r>
          </a:p>
          <a:p>
            <a:pPr algn="l" eaLnBrk="1" hangingPunct="1"/>
            <a:r>
              <a:rPr lang="en-US" sz="1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$ in Millions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0421" y="6096000"/>
            <a:ext cx="916379" cy="721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6289481"/>
            <a:ext cx="6477000" cy="40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70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76400"/>
            <a:ext cx="6988266" cy="43434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Degrees of Situational </a:t>
            </a:r>
            <a:r>
              <a:rPr lang="en-US" dirty="0" smtClean="0"/>
              <a:t>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74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7925" y="1828800"/>
            <a:ext cx="4746358" cy="2667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2516" y="1828800"/>
            <a:ext cx="3772883" cy="4495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Sensor </a:t>
            </a:r>
            <a:r>
              <a:rPr lang="en-US" sz="2600" dirty="0" smtClean="0"/>
              <a:t>integration is a complex problem for OEM’s who must balance cost, performance, </a:t>
            </a:r>
            <a:r>
              <a:rPr lang="en-US" sz="2600" dirty="0" smtClean="0"/>
              <a:t>styling, safety, market and regulatory demands and complex system integration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Challenge &amp;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079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Challenge &amp; Opportunity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8305800" cy="2757678"/>
          </a:xfrm>
        </p:spPr>
        <p:txBody>
          <a:bodyPr/>
          <a:lstStyle/>
          <a:p>
            <a:r>
              <a:rPr lang="en-US" sz="2000" dirty="0" smtClean="0"/>
              <a:t>In most cases, vehicle styling </a:t>
            </a:r>
            <a:r>
              <a:rPr lang="en-US" sz="2000" dirty="0" smtClean="0"/>
              <a:t>and design needs </a:t>
            </a:r>
            <a:r>
              <a:rPr lang="en-US" sz="2000" dirty="0" smtClean="0"/>
              <a:t>to be “disrupted” to accommodate today’s advanced sensors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Invotek’s strategy is to develop sensors that:</a:t>
            </a:r>
          </a:p>
          <a:p>
            <a:pPr lvl="1"/>
            <a:r>
              <a:rPr lang="en-US" sz="2000" dirty="0" smtClean="0"/>
              <a:t>Reduce the quantity of sensors needed to achieve a given sub-system performance </a:t>
            </a:r>
            <a:r>
              <a:rPr lang="en-US" sz="2000" dirty="0" smtClean="0"/>
              <a:t>level</a:t>
            </a:r>
          </a:p>
          <a:p>
            <a:pPr lvl="1"/>
            <a:r>
              <a:rPr lang="en-US" sz="2000" dirty="0" smtClean="0"/>
              <a:t>“Seamlessly” integrate sensors within  existing vehicle systems</a:t>
            </a:r>
            <a:endParaRPr lang="en-US" sz="2000" dirty="0" smtClean="0"/>
          </a:p>
          <a:p>
            <a:pPr lvl="1"/>
            <a:r>
              <a:rPr lang="en-US" sz="2000" dirty="0" smtClean="0"/>
              <a:t>Minimize the styling “disruptions”</a:t>
            </a:r>
          </a:p>
          <a:p>
            <a:pPr lvl="1"/>
            <a:r>
              <a:rPr lang="en-US" sz="2000" dirty="0" smtClean="0"/>
              <a:t>Provide the OEM with a positive cost/benefit business case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851" y="4267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6405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42512323"/>
              </p:ext>
            </p:extLst>
          </p:nvPr>
        </p:nvGraphicFramePr>
        <p:xfrm>
          <a:off x="4914990" y="1371064"/>
          <a:ext cx="3772883" cy="314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142404"/>
            <a:ext cx="4438696" cy="3144069"/>
          </a:xfrm>
        </p:spPr>
        <p:txBody>
          <a:bodyPr>
            <a:noAutofit/>
          </a:bodyPr>
          <a:lstStyle/>
          <a:p>
            <a:r>
              <a:rPr lang="en-US" sz="2400" dirty="0"/>
              <a:t>Invotek is developing and commercializing a suite of advanced safety sensors with an emphasis on:</a:t>
            </a:r>
          </a:p>
          <a:p>
            <a:pPr lvl="1"/>
            <a:r>
              <a:rPr lang="en-US" dirty="0"/>
              <a:t>Ease of integration</a:t>
            </a:r>
          </a:p>
          <a:p>
            <a:pPr lvl="1"/>
            <a:r>
              <a:rPr lang="en-US" dirty="0"/>
              <a:t>Small form factor</a:t>
            </a:r>
          </a:p>
          <a:p>
            <a:pPr lvl="1"/>
            <a:r>
              <a:rPr lang="en-US" dirty="0"/>
              <a:t>Increased field of view</a:t>
            </a:r>
          </a:p>
          <a:p>
            <a:pPr lvl="1"/>
            <a:r>
              <a:rPr lang="en-US" dirty="0"/>
              <a:t>Elimination of traditional packaging constraints</a:t>
            </a:r>
          </a:p>
          <a:p>
            <a:r>
              <a:rPr lang="en-US" sz="2400" dirty="0"/>
              <a:t>Invotek’s objective is to offer sensors that </a:t>
            </a:r>
            <a:r>
              <a:rPr lang="en-US" sz="2400" u="sng" dirty="0"/>
              <a:t>adapt</a:t>
            </a:r>
            <a:r>
              <a:rPr lang="en-US" sz="2400" dirty="0"/>
              <a:t> to the vehicle environment.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Invotek Electronics Value Proposition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5229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ectron">
  <a:themeElements>
    <a:clrScheme name="">
      <a:dk1>
        <a:srgbClr val="000000"/>
      </a:dk1>
      <a:lt1>
        <a:srgbClr val="FFFFFF"/>
      </a:lt1>
      <a:dk2>
        <a:srgbClr val="030E4C"/>
      </a:dk2>
      <a:lt2>
        <a:srgbClr val="FFFFFF"/>
      </a:lt2>
      <a:accent1>
        <a:srgbClr val="00DFCA"/>
      </a:accent1>
      <a:accent2>
        <a:srgbClr val="FD0026"/>
      </a:accent2>
      <a:accent3>
        <a:srgbClr val="FFFFFF"/>
      </a:accent3>
      <a:accent4>
        <a:srgbClr val="000000"/>
      </a:accent4>
      <a:accent5>
        <a:srgbClr val="AAECE1"/>
      </a:accent5>
      <a:accent6>
        <a:srgbClr val="E50021"/>
      </a:accent6>
      <a:hlink>
        <a:srgbClr val="608FFD"/>
      </a:hlink>
      <a:folHlink>
        <a:srgbClr val="FDDE11"/>
      </a:folHlink>
    </a:clrScheme>
    <a:fontScheme name="Solectr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lectr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ctr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ectr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ctr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ctr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ctr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ctr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34945</TotalTime>
  <Words>565</Words>
  <Application>Microsoft Office PowerPoint</Application>
  <PresentationFormat>On-screen Show (4:3)</PresentationFormat>
  <Paragraphs>74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Solectron</vt:lpstr>
      <vt:lpstr>GraphicsWizard</vt:lpstr>
      <vt:lpstr>Advanced Automotive Safety Systems Industry Trends and Initiatives</vt:lpstr>
      <vt:lpstr>Agenda</vt:lpstr>
      <vt:lpstr>Welcome and Introductory Comments</vt:lpstr>
      <vt:lpstr>Automotive Sensors…. And the Connected Vehicle</vt:lpstr>
      <vt:lpstr>Market Opportunity: Addressable Market Size</vt:lpstr>
      <vt:lpstr>360 Degrees of Situational Awareness</vt:lpstr>
      <vt:lpstr>Market Challenge &amp; Opportunity</vt:lpstr>
      <vt:lpstr>Market Challenge &amp; Opportunity</vt:lpstr>
      <vt:lpstr>Invotek Electronics Value Proposition</vt:lpstr>
      <vt:lpstr>Collaborative Development Partners</vt:lpstr>
      <vt:lpstr>APMA and the Connected Vehicle</vt:lpstr>
      <vt:lpstr>Wrap Up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Automotive Investor Overview  May 8th, 2014</dc:title>
  <dc:creator>Dave P</dc:creator>
  <cp:lastModifiedBy>Earl Hughson</cp:lastModifiedBy>
  <cp:revision>317</cp:revision>
  <cp:lastPrinted>2014-10-06T22:22:04Z</cp:lastPrinted>
  <dcterms:created xsi:type="dcterms:W3CDTF">2012-07-04T11:12:06Z</dcterms:created>
  <dcterms:modified xsi:type="dcterms:W3CDTF">2015-09-01T01:12:34Z</dcterms:modified>
</cp:coreProperties>
</file>